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9" r:id="rId4"/>
    <p:sldId id="265" r:id="rId5"/>
    <p:sldId id="264" r:id="rId6"/>
    <p:sldId id="287" r:id="rId7"/>
    <p:sldId id="288" r:id="rId8"/>
    <p:sldId id="290" r:id="rId9"/>
    <p:sldId id="260" r:id="rId10"/>
    <p:sldId id="267" r:id="rId11"/>
    <p:sldId id="271" r:id="rId12"/>
    <p:sldId id="261" r:id="rId13"/>
    <p:sldId id="272" r:id="rId14"/>
    <p:sldId id="273" r:id="rId15"/>
    <p:sldId id="262" r:id="rId16"/>
    <p:sldId id="292" r:id="rId17"/>
    <p:sldId id="294" r:id="rId18"/>
    <p:sldId id="263" r:id="rId19"/>
    <p:sldId id="296" r:id="rId20"/>
    <p:sldId id="295" r:id="rId21"/>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63E64"/>
    <a:srgbClr val="EAF2FA"/>
    <a:srgbClr val="99ACBD"/>
    <a:srgbClr val="F5B6A2"/>
    <a:srgbClr val="104862"/>
    <a:srgbClr val="1840AF"/>
    <a:srgbClr val="215F9A"/>
    <a:srgbClr val="4E95D9"/>
    <a:srgbClr val="0B304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51" autoAdjust="0"/>
    <p:restoredTop sz="94660"/>
  </p:normalViewPr>
  <p:slideViewPr>
    <p:cSldViewPr snapToGrid="0">
      <p:cViewPr varScale="1">
        <p:scale>
          <a:sx n="95" d="100"/>
          <a:sy n="95" d="100"/>
        </p:scale>
        <p:origin x="43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1513731-62EC-4BB3-8F6A-1ECE7F977051}"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ES"/>
        </a:p>
      </dgm:t>
    </dgm:pt>
    <dgm:pt modelId="{4633EECF-AE0B-482A-9134-8BB45DB888BD}">
      <dgm:prSet phldrT="[Texto]" phldr="0" custT="1"/>
      <dgm:spPr>
        <a:noFill/>
        <a:ln>
          <a:solidFill>
            <a:schemeClr val="tx2">
              <a:lumMod val="75000"/>
              <a:lumOff val="25000"/>
            </a:schemeClr>
          </a:solidFill>
        </a:ln>
      </dgm:spPr>
      <dgm:t>
        <a:bodyPr/>
        <a:lstStyle/>
        <a:p>
          <a:r>
            <a:rPr lang="en-GB" sz="1800" noProof="0" dirty="0">
              <a:solidFill>
                <a:schemeClr val="tx1"/>
              </a:solidFill>
            </a:rPr>
            <a:t>Initial translation</a:t>
          </a:r>
        </a:p>
      </dgm:t>
    </dgm:pt>
    <dgm:pt modelId="{90C55698-F2C2-4DC3-8113-359E60A389E6}" type="parTrans" cxnId="{627F5D48-41EF-445E-81CA-C7D8BD7BB314}">
      <dgm:prSet/>
      <dgm:spPr/>
      <dgm:t>
        <a:bodyPr/>
        <a:lstStyle/>
        <a:p>
          <a:endParaRPr lang="es-ES"/>
        </a:p>
      </dgm:t>
    </dgm:pt>
    <dgm:pt modelId="{DAE39B6E-5EFB-41C8-9713-83EB0E673C94}" type="sibTrans" cxnId="{627F5D48-41EF-445E-81CA-C7D8BD7BB314}">
      <dgm:prSet/>
      <dgm:spPr>
        <a:solidFill>
          <a:schemeClr val="tx2">
            <a:lumMod val="75000"/>
            <a:lumOff val="25000"/>
          </a:schemeClr>
        </a:solidFill>
        <a:ln>
          <a:solidFill>
            <a:schemeClr val="tx2">
              <a:lumMod val="75000"/>
              <a:lumOff val="25000"/>
            </a:schemeClr>
          </a:solidFill>
        </a:ln>
      </dgm:spPr>
      <dgm:t>
        <a:bodyPr/>
        <a:lstStyle/>
        <a:p>
          <a:endParaRPr lang="en-GB" noProof="0" dirty="0"/>
        </a:p>
      </dgm:t>
    </dgm:pt>
    <dgm:pt modelId="{C6834C1C-74B2-4B0B-BA32-C0EB158773A6}">
      <dgm:prSet phldrT="[Texto]" phldr="0" custT="1"/>
      <dgm:spPr>
        <a:noFill/>
        <a:ln>
          <a:solidFill>
            <a:schemeClr val="tx2">
              <a:lumMod val="75000"/>
              <a:lumOff val="25000"/>
            </a:schemeClr>
          </a:solidFill>
        </a:ln>
      </dgm:spPr>
      <dgm:t>
        <a:bodyPr/>
        <a:lstStyle/>
        <a:p>
          <a:r>
            <a:rPr lang="en-GB" sz="1800" noProof="0" dirty="0">
              <a:solidFill>
                <a:schemeClr val="tx1"/>
              </a:solidFill>
            </a:rPr>
            <a:t>Back-translation</a:t>
          </a:r>
        </a:p>
      </dgm:t>
    </dgm:pt>
    <dgm:pt modelId="{15010499-604A-4517-ADCD-4A7A50322290}" type="parTrans" cxnId="{970990B5-C5A0-4702-BE72-EC220ACF835A}">
      <dgm:prSet/>
      <dgm:spPr/>
      <dgm:t>
        <a:bodyPr/>
        <a:lstStyle/>
        <a:p>
          <a:endParaRPr lang="es-ES"/>
        </a:p>
      </dgm:t>
    </dgm:pt>
    <dgm:pt modelId="{54AE8615-E468-4A89-BD39-0AD367FAE45E}" type="sibTrans" cxnId="{970990B5-C5A0-4702-BE72-EC220ACF835A}">
      <dgm:prSet/>
      <dgm:spPr>
        <a:solidFill>
          <a:schemeClr val="tx2">
            <a:lumMod val="75000"/>
            <a:lumOff val="25000"/>
          </a:schemeClr>
        </a:solidFill>
        <a:ln>
          <a:solidFill>
            <a:schemeClr val="tx2">
              <a:lumMod val="75000"/>
              <a:lumOff val="25000"/>
            </a:schemeClr>
          </a:solidFill>
        </a:ln>
      </dgm:spPr>
      <dgm:t>
        <a:bodyPr/>
        <a:lstStyle/>
        <a:p>
          <a:endParaRPr lang="en-GB" noProof="0" dirty="0"/>
        </a:p>
      </dgm:t>
    </dgm:pt>
    <dgm:pt modelId="{C18B97FF-0111-401C-BD52-ED096524B59B}">
      <dgm:prSet phldrT="[Texto]" phldr="0" custT="1"/>
      <dgm:spPr>
        <a:noFill/>
        <a:ln>
          <a:solidFill>
            <a:schemeClr val="tx2">
              <a:lumMod val="75000"/>
              <a:lumOff val="25000"/>
            </a:schemeClr>
          </a:solidFill>
        </a:ln>
      </dgm:spPr>
      <dgm:t>
        <a:bodyPr/>
        <a:lstStyle/>
        <a:p>
          <a:r>
            <a:rPr lang="en-GB" sz="1800" noProof="0" dirty="0">
              <a:solidFill>
                <a:schemeClr val="tx1"/>
              </a:solidFill>
            </a:rPr>
            <a:t>Pilot study       (</a:t>
          </a:r>
          <a:r>
            <a:rPr lang="en-GB" sz="1800" i="1" noProof="0" dirty="0">
              <a:solidFill>
                <a:schemeClr val="tx1"/>
              </a:solidFill>
            </a:rPr>
            <a:t>n</a:t>
          </a:r>
          <a:r>
            <a:rPr lang="en-GB" sz="1800" i="0" noProof="0" dirty="0">
              <a:solidFill>
                <a:schemeClr val="tx1"/>
              </a:solidFill>
            </a:rPr>
            <a:t> = 23)</a:t>
          </a:r>
          <a:endParaRPr lang="en-GB" sz="1800" noProof="0" dirty="0">
            <a:solidFill>
              <a:schemeClr val="tx1"/>
            </a:solidFill>
          </a:endParaRPr>
        </a:p>
      </dgm:t>
    </dgm:pt>
    <dgm:pt modelId="{7660F2DA-42BB-47C8-85B0-3AECEBA59477}" type="parTrans" cxnId="{487D1CF8-97E1-4EC9-B335-317E2A59E152}">
      <dgm:prSet/>
      <dgm:spPr/>
      <dgm:t>
        <a:bodyPr/>
        <a:lstStyle/>
        <a:p>
          <a:endParaRPr lang="es-ES"/>
        </a:p>
      </dgm:t>
    </dgm:pt>
    <dgm:pt modelId="{04C845CF-C47C-45BF-BC0B-6F757C861A12}" type="sibTrans" cxnId="{487D1CF8-97E1-4EC9-B335-317E2A59E152}">
      <dgm:prSet/>
      <dgm:spPr>
        <a:solidFill>
          <a:schemeClr val="tx2">
            <a:lumMod val="75000"/>
            <a:lumOff val="25000"/>
          </a:schemeClr>
        </a:solidFill>
        <a:ln>
          <a:solidFill>
            <a:schemeClr val="tx2">
              <a:lumMod val="75000"/>
              <a:lumOff val="25000"/>
            </a:schemeClr>
          </a:solidFill>
        </a:ln>
      </dgm:spPr>
      <dgm:t>
        <a:bodyPr/>
        <a:lstStyle/>
        <a:p>
          <a:endParaRPr lang="en-GB" noProof="0" dirty="0"/>
        </a:p>
      </dgm:t>
    </dgm:pt>
    <dgm:pt modelId="{EF80CF12-C692-431A-852C-EE7D465FD7EA}">
      <dgm:prSet custT="1"/>
      <dgm:spPr>
        <a:noFill/>
        <a:ln>
          <a:solidFill>
            <a:schemeClr val="tx2">
              <a:lumMod val="75000"/>
              <a:lumOff val="25000"/>
            </a:schemeClr>
          </a:solidFill>
        </a:ln>
      </dgm:spPr>
      <dgm:t>
        <a:bodyPr/>
        <a:lstStyle/>
        <a:p>
          <a:r>
            <a:rPr lang="en-GB" sz="1800" noProof="0" dirty="0">
              <a:solidFill>
                <a:schemeClr val="tx1"/>
              </a:solidFill>
            </a:rPr>
            <a:t>Expert judgements</a:t>
          </a:r>
        </a:p>
      </dgm:t>
    </dgm:pt>
    <dgm:pt modelId="{209FBFBA-4DED-4E7C-A408-74955619C411}" type="parTrans" cxnId="{1A8B7F3A-2EEB-4279-9571-4A87785C1C19}">
      <dgm:prSet/>
      <dgm:spPr/>
      <dgm:t>
        <a:bodyPr/>
        <a:lstStyle/>
        <a:p>
          <a:endParaRPr lang="es-ES"/>
        </a:p>
      </dgm:t>
    </dgm:pt>
    <dgm:pt modelId="{17FFF1A0-2F34-44C7-B741-EDFF12F882E6}" type="sibTrans" cxnId="{1A8B7F3A-2EEB-4279-9571-4A87785C1C19}">
      <dgm:prSet/>
      <dgm:spPr>
        <a:solidFill>
          <a:schemeClr val="tx2">
            <a:lumMod val="75000"/>
            <a:lumOff val="25000"/>
          </a:schemeClr>
        </a:solidFill>
        <a:ln>
          <a:solidFill>
            <a:schemeClr val="tx2">
              <a:lumMod val="75000"/>
              <a:lumOff val="25000"/>
            </a:schemeClr>
          </a:solidFill>
        </a:ln>
      </dgm:spPr>
      <dgm:t>
        <a:bodyPr/>
        <a:lstStyle/>
        <a:p>
          <a:endParaRPr lang="en-GB" noProof="0" dirty="0"/>
        </a:p>
      </dgm:t>
    </dgm:pt>
    <dgm:pt modelId="{8C6B28C8-A5A6-4DA6-B3B3-B2643B17C016}">
      <dgm:prSet custT="1"/>
      <dgm:spPr>
        <a:noFill/>
        <a:ln>
          <a:solidFill>
            <a:schemeClr val="tx2">
              <a:lumMod val="75000"/>
              <a:lumOff val="25000"/>
            </a:schemeClr>
          </a:solidFill>
        </a:ln>
      </dgm:spPr>
      <dgm:t>
        <a:bodyPr/>
        <a:lstStyle/>
        <a:p>
          <a:r>
            <a:rPr lang="en-GB" sz="1800" noProof="0" dirty="0">
              <a:solidFill>
                <a:schemeClr val="tx1"/>
              </a:solidFill>
            </a:rPr>
            <a:t>Final version</a:t>
          </a:r>
        </a:p>
      </dgm:t>
    </dgm:pt>
    <dgm:pt modelId="{38EE7065-794D-4807-BB5A-D2630A21C55C}" type="parTrans" cxnId="{D2ACB5CD-1D73-49CD-A3D7-0967B5CD812D}">
      <dgm:prSet/>
      <dgm:spPr/>
      <dgm:t>
        <a:bodyPr/>
        <a:lstStyle/>
        <a:p>
          <a:endParaRPr lang="es-ES"/>
        </a:p>
      </dgm:t>
    </dgm:pt>
    <dgm:pt modelId="{8C48ECA0-31CE-4B59-BCF4-CFF0113DB37D}" type="sibTrans" cxnId="{D2ACB5CD-1D73-49CD-A3D7-0967B5CD812D}">
      <dgm:prSet/>
      <dgm:spPr/>
      <dgm:t>
        <a:bodyPr/>
        <a:lstStyle/>
        <a:p>
          <a:endParaRPr lang="es-ES"/>
        </a:p>
      </dgm:t>
    </dgm:pt>
    <dgm:pt modelId="{0F926AD0-071E-415A-8819-F2B279F06341}" type="pres">
      <dgm:prSet presAssocID="{11513731-62EC-4BB3-8F6A-1ECE7F977051}" presName="Name0" presStyleCnt="0">
        <dgm:presLayoutVars>
          <dgm:dir/>
          <dgm:resizeHandles val="exact"/>
        </dgm:presLayoutVars>
      </dgm:prSet>
      <dgm:spPr/>
    </dgm:pt>
    <dgm:pt modelId="{152B464C-6CCD-4260-BE3E-168594C7B02D}" type="pres">
      <dgm:prSet presAssocID="{4633EECF-AE0B-482A-9134-8BB45DB888BD}" presName="node" presStyleLbl="node1" presStyleIdx="0" presStyleCnt="5">
        <dgm:presLayoutVars>
          <dgm:bulletEnabled val="1"/>
        </dgm:presLayoutVars>
      </dgm:prSet>
      <dgm:spPr/>
    </dgm:pt>
    <dgm:pt modelId="{7416CB8B-2D63-43FF-A085-D47E85A874A0}" type="pres">
      <dgm:prSet presAssocID="{DAE39B6E-5EFB-41C8-9713-83EB0E673C94}" presName="sibTrans" presStyleLbl="sibTrans2D1" presStyleIdx="0" presStyleCnt="4"/>
      <dgm:spPr/>
    </dgm:pt>
    <dgm:pt modelId="{9470AE4E-F689-4C74-95B2-D0B4C1A7F8AD}" type="pres">
      <dgm:prSet presAssocID="{DAE39B6E-5EFB-41C8-9713-83EB0E673C94}" presName="connectorText" presStyleLbl="sibTrans2D1" presStyleIdx="0" presStyleCnt="4"/>
      <dgm:spPr/>
    </dgm:pt>
    <dgm:pt modelId="{67A5A670-6F27-4D3B-B481-F0B41321D72F}" type="pres">
      <dgm:prSet presAssocID="{C6834C1C-74B2-4B0B-BA32-C0EB158773A6}" presName="node" presStyleLbl="node1" presStyleIdx="1" presStyleCnt="5">
        <dgm:presLayoutVars>
          <dgm:bulletEnabled val="1"/>
        </dgm:presLayoutVars>
      </dgm:prSet>
      <dgm:spPr/>
    </dgm:pt>
    <dgm:pt modelId="{CD2D8A2D-0144-4E72-80BB-B0AA4387FC0D}" type="pres">
      <dgm:prSet presAssocID="{54AE8615-E468-4A89-BD39-0AD367FAE45E}" presName="sibTrans" presStyleLbl="sibTrans2D1" presStyleIdx="1" presStyleCnt="4"/>
      <dgm:spPr/>
    </dgm:pt>
    <dgm:pt modelId="{905D70B0-BA51-42EF-9BF5-9F9EACF01942}" type="pres">
      <dgm:prSet presAssocID="{54AE8615-E468-4A89-BD39-0AD367FAE45E}" presName="connectorText" presStyleLbl="sibTrans2D1" presStyleIdx="1" presStyleCnt="4"/>
      <dgm:spPr/>
    </dgm:pt>
    <dgm:pt modelId="{E406E18F-38A3-4701-AFDA-0A32EAB12D7A}" type="pres">
      <dgm:prSet presAssocID="{C18B97FF-0111-401C-BD52-ED096524B59B}" presName="node" presStyleLbl="node1" presStyleIdx="2" presStyleCnt="5">
        <dgm:presLayoutVars>
          <dgm:bulletEnabled val="1"/>
        </dgm:presLayoutVars>
      </dgm:prSet>
      <dgm:spPr/>
    </dgm:pt>
    <dgm:pt modelId="{9A85BDDE-D653-4DEB-8262-6C6963113137}" type="pres">
      <dgm:prSet presAssocID="{04C845CF-C47C-45BF-BC0B-6F757C861A12}" presName="sibTrans" presStyleLbl="sibTrans2D1" presStyleIdx="2" presStyleCnt="4"/>
      <dgm:spPr/>
    </dgm:pt>
    <dgm:pt modelId="{9DD1A724-C13F-4CC0-93FF-6A62BE88E911}" type="pres">
      <dgm:prSet presAssocID="{04C845CF-C47C-45BF-BC0B-6F757C861A12}" presName="connectorText" presStyleLbl="sibTrans2D1" presStyleIdx="2" presStyleCnt="4"/>
      <dgm:spPr/>
    </dgm:pt>
    <dgm:pt modelId="{FBE346BC-40BC-4DA0-A01D-76A24CD0DEAD}" type="pres">
      <dgm:prSet presAssocID="{EF80CF12-C692-431A-852C-EE7D465FD7EA}" presName="node" presStyleLbl="node1" presStyleIdx="3" presStyleCnt="5">
        <dgm:presLayoutVars>
          <dgm:bulletEnabled val="1"/>
        </dgm:presLayoutVars>
      </dgm:prSet>
      <dgm:spPr/>
    </dgm:pt>
    <dgm:pt modelId="{2ED1F19D-2494-4645-A219-0200D6619D45}" type="pres">
      <dgm:prSet presAssocID="{17FFF1A0-2F34-44C7-B741-EDFF12F882E6}" presName="sibTrans" presStyleLbl="sibTrans2D1" presStyleIdx="3" presStyleCnt="4"/>
      <dgm:spPr/>
    </dgm:pt>
    <dgm:pt modelId="{C7A3CA44-30B9-414F-A99E-7CB7512BDCC8}" type="pres">
      <dgm:prSet presAssocID="{17FFF1A0-2F34-44C7-B741-EDFF12F882E6}" presName="connectorText" presStyleLbl="sibTrans2D1" presStyleIdx="3" presStyleCnt="4"/>
      <dgm:spPr/>
    </dgm:pt>
    <dgm:pt modelId="{36E01EEB-C76F-4250-8813-3B66786623CE}" type="pres">
      <dgm:prSet presAssocID="{8C6B28C8-A5A6-4DA6-B3B3-B2643B17C016}" presName="node" presStyleLbl="node1" presStyleIdx="4" presStyleCnt="5">
        <dgm:presLayoutVars>
          <dgm:bulletEnabled val="1"/>
        </dgm:presLayoutVars>
      </dgm:prSet>
      <dgm:spPr/>
    </dgm:pt>
  </dgm:ptLst>
  <dgm:cxnLst>
    <dgm:cxn modelId="{03C4BB38-9FAB-4E71-8853-0E6BB3ADA3E4}" type="presOf" srcId="{04C845CF-C47C-45BF-BC0B-6F757C861A12}" destId="{9A85BDDE-D653-4DEB-8262-6C6963113137}" srcOrd="0" destOrd="0" presId="urn:microsoft.com/office/officeart/2005/8/layout/process1"/>
    <dgm:cxn modelId="{1A8B7F3A-2EEB-4279-9571-4A87785C1C19}" srcId="{11513731-62EC-4BB3-8F6A-1ECE7F977051}" destId="{EF80CF12-C692-431A-852C-EE7D465FD7EA}" srcOrd="3" destOrd="0" parTransId="{209FBFBA-4DED-4E7C-A408-74955619C411}" sibTransId="{17FFF1A0-2F34-44C7-B741-EDFF12F882E6}"/>
    <dgm:cxn modelId="{0A0DE964-B5FB-4AC0-9FF2-3CA9524632CC}" type="presOf" srcId="{DAE39B6E-5EFB-41C8-9713-83EB0E673C94}" destId="{9470AE4E-F689-4C74-95B2-D0B4C1A7F8AD}" srcOrd="1" destOrd="0" presId="urn:microsoft.com/office/officeart/2005/8/layout/process1"/>
    <dgm:cxn modelId="{254B9467-63E5-4027-86AD-B6DDA85AAE74}" type="presOf" srcId="{54AE8615-E468-4A89-BD39-0AD367FAE45E}" destId="{CD2D8A2D-0144-4E72-80BB-B0AA4387FC0D}" srcOrd="0" destOrd="0" presId="urn:microsoft.com/office/officeart/2005/8/layout/process1"/>
    <dgm:cxn modelId="{627F5D48-41EF-445E-81CA-C7D8BD7BB314}" srcId="{11513731-62EC-4BB3-8F6A-1ECE7F977051}" destId="{4633EECF-AE0B-482A-9134-8BB45DB888BD}" srcOrd="0" destOrd="0" parTransId="{90C55698-F2C2-4DC3-8113-359E60A389E6}" sibTransId="{DAE39B6E-5EFB-41C8-9713-83EB0E673C94}"/>
    <dgm:cxn modelId="{A449756E-DDCE-41B5-816D-0CF7865F5C3A}" type="presOf" srcId="{EF80CF12-C692-431A-852C-EE7D465FD7EA}" destId="{FBE346BC-40BC-4DA0-A01D-76A24CD0DEAD}" srcOrd="0" destOrd="0" presId="urn:microsoft.com/office/officeart/2005/8/layout/process1"/>
    <dgm:cxn modelId="{61EE8993-635B-474F-80AA-55D90632A943}" type="presOf" srcId="{54AE8615-E468-4A89-BD39-0AD367FAE45E}" destId="{905D70B0-BA51-42EF-9BF5-9F9EACF01942}" srcOrd="1" destOrd="0" presId="urn:microsoft.com/office/officeart/2005/8/layout/process1"/>
    <dgm:cxn modelId="{E61A7094-58A8-4ADE-810F-92A42E231AD1}" type="presOf" srcId="{8C6B28C8-A5A6-4DA6-B3B3-B2643B17C016}" destId="{36E01EEB-C76F-4250-8813-3B66786623CE}" srcOrd="0" destOrd="0" presId="urn:microsoft.com/office/officeart/2005/8/layout/process1"/>
    <dgm:cxn modelId="{00876E96-4D85-49DA-ADEF-49E2B54F6ECB}" type="presOf" srcId="{17FFF1A0-2F34-44C7-B741-EDFF12F882E6}" destId="{C7A3CA44-30B9-414F-A99E-7CB7512BDCC8}" srcOrd="1" destOrd="0" presId="urn:microsoft.com/office/officeart/2005/8/layout/process1"/>
    <dgm:cxn modelId="{23929D9B-568E-48B5-A0F4-CB21F3A04100}" type="presOf" srcId="{C18B97FF-0111-401C-BD52-ED096524B59B}" destId="{E406E18F-38A3-4701-AFDA-0A32EAB12D7A}" srcOrd="0" destOrd="0" presId="urn:microsoft.com/office/officeart/2005/8/layout/process1"/>
    <dgm:cxn modelId="{5FE7489F-84D7-4262-8C9C-14AC0550AC59}" type="presOf" srcId="{C6834C1C-74B2-4B0B-BA32-C0EB158773A6}" destId="{67A5A670-6F27-4D3B-B481-F0B41321D72F}" srcOrd="0" destOrd="0" presId="urn:microsoft.com/office/officeart/2005/8/layout/process1"/>
    <dgm:cxn modelId="{3526AEA0-F94E-4619-85F0-0A967722975C}" type="presOf" srcId="{11513731-62EC-4BB3-8F6A-1ECE7F977051}" destId="{0F926AD0-071E-415A-8819-F2B279F06341}" srcOrd="0" destOrd="0" presId="urn:microsoft.com/office/officeart/2005/8/layout/process1"/>
    <dgm:cxn modelId="{970990B5-C5A0-4702-BE72-EC220ACF835A}" srcId="{11513731-62EC-4BB3-8F6A-1ECE7F977051}" destId="{C6834C1C-74B2-4B0B-BA32-C0EB158773A6}" srcOrd="1" destOrd="0" parTransId="{15010499-604A-4517-ADCD-4A7A50322290}" sibTransId="{54AE8615-E468-4A89-BD39-0AD367FAE45E}"/>
    <dgm:cxn modelId="{D2ACB5CD-1D73-49CD-A3D7-0967B5CD812D}" srcId="{11513731-62EC-4BB3-8F6A-1ECE7F977051}" destId="{8C6B28C8-A5A6-4DA6-B3B3-B2643B17C016}" srcOrd="4" destOrd="0" parTransId="{38EE7065-794D-4807-BB5A-D2630A21C55C}" sibTransId="{8C48ECA0-31CE-4B59-BCF4-CFF0113DB37D}"/>
    <dgm:cxn modelId="{543167E8-B3CF-437E-86C2-E1F2C4CD4031}" type="presOf" srcId="{04C845CF-C47C-45BF-BC0B-6F757C861A12}" destId="{9DD1A724-C13F-4CC0-93FF-6A62BE88E911}" srcOrd="1" destOrd="0" presId="urn:microsoft.com/office/officeart/2005/8/layout/process1"/>
    <dgm:cxn modelId="{360260EB-E3C2-4338-B4EA-682AB88B05D9}" type="presOf" srcId="{DAE39B6E-5EFB-41C8-9713-83EB0E673C94}" destId="{7416CB8B-2D63-43FF-A085-D47E85A874A0}" srcOrd="0" destOrd="0" presId="urn:microsoft.com/office/officeart/2005/8/layout/process1"/>
    <dgm:cxn modelId="{84FB81EB-9D34-4C79-AA71-191FBF8619C9}" type="presOf" srcId="{4633EECF-AE0B-482A-9134-8BB45DB888BD}" destId="{152B464C-6CCD-4260-BE3E-168594C7B02D}" srcOrd="0" destOrd="0" presId="urn:microsoft.com/office/officeart/2005/8/layout/process1"/>
    <dgm:cxn modelId="{427182F3-7334-4699-BB31-5E307368DDC5}" type="presOf" srcId="{17FFF1A0-2F34-44C7-B741-EDFF12F882E6}" destId="{2ED1F19D-2494-4645-A219-0200D6619D45}" srcOrd="0" destOrd="0" presId="urn:microsoft.com/office/officeart/2005/8/layout/process1"/>
    <dgm:cxn modelId="{487D1CF8-97E1-4EC9-B335-317E2A59E152}" srcId="{11513731-62EC-4BB3-8F6A-1ECE7F977051}" destId="{C18B97FF-0111-401C-BD52-ED096524B59B}" srcOrd="2" destOrd="0" parTransId="{7660F2DA-42BB-47C8-85B0-3AECEBA59477}" sibTransId="{04C845CF-C47C-45BF-BC0B-6F757C861A12}"/>
    <dgm:cxn modelId="{56926039-1366-4F22-8CD6-009E7C526C09}" type="presParOf" srcId="{0F926AD0-071E-415A-8819-F2B279F06341}" destId="{152B464C-6CCD-4260-BE3E-168594C7B02D}" srcOrd="0" destOrd="0" presId="urn:microsoft.com/office/officeart/2005/8/layout/process1"/>
    <dgm:cxn modelId="{07F4D673-B4F3-4686-B5F9-05996793A3E9}" type="presParOf" srcId="{0F926AD0-071E-415A-8819-F2B279F06341}" destId="{7416CB8B-2D63-43FF-A085-D47E85A874A0}" srcOrd="1" destOrd="0" presId="urn:microsoft.com/office/officeart/2005/8/layout/process1"/>
    <dgm:cxn modelId="{8663C118-7898-4B75-AAEF-EB02E4C56B68}" type="presParOf" srcId="{7416CB8B-2D63-43FF-A085-D47E85A874A0}" destId="{9470AE4E-F689-4C74-95B2-D0B4C1A7F8AD}" srcOrd="0" destOrd="0" presId="urn:microsoft.com/office/officeart/2005/8/layout/process1"/>
    <dgm:cxn modelId="{F54F9187-D22E-426C-B11C-AFD913B74A84}" type="presParOf" srcId="{0F926AD0-071E-415A-8819-F2B279F06341}" destId="{67A5A670-6F27-4D3B-B481-F0B41321D72F}" srcOrd="2" destOrd="0" presId="urn:microsoft.com/office/officeart/2005/8/layout/process1"/>
    <dgm:cxn modelId="{74E41960-AF10-46DD-8374-1E5254971D06}" type="presParOf" srcId="{0F926AD0-071E-415A-8819-F2B279F06341}" destId="{CD2D8A2D-0144-4E72-80BB-B0AA4387FC0D}" srcOrd="3" destOrd="0" presId="urn:microsoft.com/office/officeart/2005/8/layout/process1"/>
    <dgm:cxn modelId="{14251DBC-C240-4F2A-ABA0-88F3BA7FAC19}" type="presParOf" srcId="{CD2D8A2D-0144-4E72-80BB-B0AA4387FC0D}" destId="{905D70B0-BA51-42EF-9BF5-9F9EACF01942}" srcOrd="0" destOrd="0" presId="urn:microsoft.com/office/officeart/2005/8/layout/process1"/>
    <dgm:cxn modelId="{863E11EF-51E5-4023-89A2-1FE3FC31DFBA}" type="presParOf" srcId="{0F926AD0-071E-415A-8819-F2B279F06341}" destId="{E406E18F-38A3-4701-AFDA-0A32EAB12D7A}" srcOrd="4" destOrd="0" presId="urn:microsoft.com/office/officeart/2005/8/layout/process1"/>
    <dgm:cxn modelId="{C0DBFBB1-DF00-4F9E-8523-F0F4AF3153F6}" type="presParOf" srcId="{0F926AD0-071E-415A-8819-F2B279F06341}" destId="{9A85BDDE-D653-4DEB-8262-6C6963113137}" srcOrd="5" destOrd="0" presId="urn:microsoft.com/office/officeart/2005/8/layout/process1"/>
    <dgm:cxn modelId="{E4230BEC-C0B5-441B-8C5D-3877CD6ACDFD}" type="presParOf" srcId="{9A85BDDE-D653-4DEB-8262-6C6963113137}" destId="{9DD1A724-C13F-4CC0-93FF-6A62BE88E911}" srcOrd="0" destOrd="0" presId="urn:microsoft.com/office/officeart/2005/8/layout/process1"/>
    <dgm:cxn modelId="{449D559D-99AC-4E98-BA22-E976DC83732D}" type="presParOf" srcId="{0F926AD0-071E-415A-8819-F2B279F06341}" destId="{FBE346BC-40BC-4DA0-A01D-76A24CD0DEAD}" srcOrd="6" destOrd="0" presId="urn:microsoft.com/office/officeart/2005/8/layout/process1"/>
    <dgm:cxn modelId="{75EA1FFF-6260-4060-A42B-488803B2BB41}" type="presParOf" srcId="{0F926AD0-071E-415A-8819-F2B279F06341}" destId="{2ED1F19D-2494-4645-A219-0200D6619D45}" srcOrd="7" destOrd="0" presId="urn:microsoft.com/office/officeart/2005/8/layout/process1"/>
    <dgm:cxn modelId="{9956C0C8-40AF-4BB6-8A6A-2D2A1CDC48DC}" type="presParOf" srcId="{2ED1F19D-2494-4645-A219-0200D6619D45}" destId="{C7A3CA44-30B9-414F-A99E-7CB7512BDCC8}" srcOrd="0" destOrd="0" presId="urn:microsoft.com/office/officeart/2005/8/layout/process1"/>
    <dgm:cxn modelId="{8FE551E3-6BCB-47B2-AA7F-8058B785ED29}" type="presParOf" srcId="{0F926AD0-071E-415A-8819-F2B279F06341}" destId="{36E01EEB-C76F-4250-8813-3B66786623CE}" srcOrd="8"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E4D2997-B9ED-4493-BDC2-E51D8E06B19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ES"/>
        </a:p>
      </dgm:t>
    </dgm:pt>
    <dgm:pt modelId="{20E59792-E1E5-4123-997B-37DD0EC932D6}">
      <dgm:prSet phldrT="[Texto]" phldr="0" custT="1"/>
      <dgm:spPr>
        <a:solidFill>
          <a:srgbClr val="EAF2FA"/>
        </a:solidFill>
        <a:ln>
          <a:solidFill>
            <a:schemeClr val="tx2">
              <a:lumMod val="50000"/>
              <a:lumOff val="50000"/>
            </a:schemeClr>
          </a:solidFill>
        </a:ln>
      </dgm:spPr>
      <dgm:t>
        <a:bodyPr/>
        <a:lstStyle/>
        <a:p>
          <a:pPr algn="ctr"/>
          <a:r>
            <a:rPr lang="en-GB" sz="1400" noProof="0" dirty="0">
              <a:solidFill>
                <a:sysClr val="windowText" lastClr="000000"/>
              </a:solidFill>
            </a:rPr>
            <a:t>Descriptive analysis, reliability testing, normality assessment, correlational analysis, and hypothesis testing</a:t>
          </a:r>
        </a:p>
      </dgm:t>
    </dgm:pt>
    <dgm:pt modelId="{AD921CDA-1BDD-4EDD-8F22-A0B5C085D9A8}" type="parTrans" cxnId="{028B6E8A-B55B-4C17-B7AE-6B192C519107}">
      <dgm:prSet/>
      <dgm:spPr/>
      <dgm:t>
        <a:bodyPr/>
        <a:lstStyle/>
        <a:p>
          <a:pPr algn="ctr"/>
          <a:endParaRPr lang="es-ES"/>
        </a:p>
      </dgm:t>
    </dgm:pt>
    <dgm:pt modelId="{9D5EE30B-316D-4B0C-92E8-B6DBB1E89BD8}" type="sibTrans" cxnId="{028B6E8A-B55B-4C17-B7AE-6B192C519107}">
      <dgm:prSet/>
      <dgm:spPr/>
      <dgm:t>
        <a:bodyPr/>
        <a:lstStyle/>
        <a:p>
          <a:pPr algn="ctr"/>
          <a:endParaRPr lang="es-ES"/>
        </a:p>
      </dgm:t>
    </dgm:pt>
    <dgm:pt modelId="{4F324749-DCBC-414F-82E5-6EF535D2F02B}">
      <dgm:prSet phldrT="[Texto]" phldr="0" custT="1"/>
      <dgm:spPr>
        <a:solidFill>
          <a:schemeClr val="accent1">
            <a:lumMod val="20000"/>
            <a:lumOff val="80000"/>
          </a:schemeClr>
        </a:solidFill>
        <a:ln>
          <a:solidFill>
            <a:schemeClr val="tx2">
              <a:lumMod val="50000"/>
              <a:lumOff val="50000"/>
            </a:schemeClr>
          </a:solidFill>
        </a:ln>
      </dgm:spPr>
      <dgm:t>
        <a:bodyPr/>
        <a:lstStyle/>
        <a:p>
          <a:pPr algn="ctr"/>
          <a:r>
            <a:rPr lang="en-GB" sz="1400" b="0" noProof="0" dirty="0">
              <a:solidFill>
                <a:sysClr val="windowText" lastClr="000000"/>
              </a:solidFill>
            </a:rPr>
            <a:t>Cross-cultural comparative analysis (Spain – Germany)</a:t>
          </a:r>
        </a:p>
      </dgm:t>
    </dgm:pt>
    <dgm:pt modelId="{D565FA30-068D-4427-8F61-D589A3D6C829}" type="parTrans" cxnId="{3E7FBC87-A099-4302-AB63-2F7C9C8C8B3E}">
      <dgm:prSet/>
      <dgm:spPr/>
      <dgm:t>
        <a:bodyPr/>
        <a:lstStyle/>
        <a:p>
          <a:pPr algn="ctr"/>
          <a:endParaRPr lang="es-ES"/>
        </a:p>
      </dgm:t>
    </dgm:pt>
    <dgm:pt modelId="{8D4CEA39-EC0B-41E7-BF4A-6BE02DECCDE3}" type="sibTrans" cxnId="{3E7FBC87-A099-4302-AB63-2F7C9C8C8B3E}">
      <dgm:prSet/>
      <dgm:spPr/>
      <dgm:t>
        <a:bodyPr/>
        <a:lstStyle/>
        <a:p>
          <a:pPr algn="ctr"/>
          <a:endParaRPr lang="es-ES"/>
        </a:p>
      </dgm:t>
    </dgm:pt>
    <dgm:pt modelId="{F55E4D49-A62C-4E6F-AAF3-92F5784FA59F}">
      <dgm:prSet phldrT="[Texto]" phldr="0" custT="1"/>
      <dgm:spPr>
        <a:solidFill>
          <a:schemeClr val="tx2">
            <a:lumMod val="10000"/>
            <a:lumOff val="90000"/>
          </a:schemeClr>
        </a:solidFill>
        <a:ln>
          <a:solidFill>
            <a:schemeClr val="tx2">
              <a:lumMod val="50000"/>
              <a:lumOff val="50000"/>
            </a:schemeClr>
          </a:solidFill>
        </a:ln>
      </dgm:spPr>
      <dgm:t>
        <a:bodyPr/>
        <a:lstStyle/>
        <a:p>
          <a:pPr algn="ctr"/>
          <a:r>
            <a:rPr lang="en-GB" sz="1400" noProof="0" dirty="0">
              <a:solidFill>
                <a:sysClr val="windowText" lastClr="000000"/>
              </a:solidFill>
            </a:rPr>
            <a:t>Mixed-methods integration (quantitative + qualitative)</a:t>
          </a:r>
        </a:p>
      </dgm:t>
    </dgm:pt>
    <dgm:pt modelId="{119F2D72-301C-4CAF-849F-92EF43B69884}" type="parTrans" cxnId="{E0B92414-3EFC-4586-AF03-4465FD7E29B3}">
      <dgm:prSet/>
      <dgm:spPr/>
      <dgm:t>
        <a:bodyPr/>
        <a:lstStyle/>
        <a:p>
          <a:pPr algn="ctr"/>
          <a:endParaRPr lang="es-ES"/>
        </a:p>
      </dgm:t>
    </dgm:pt>
    <dgm:pt modelId="{2D07F66F-6573-49B1-82CC-EB16F08569B9}" type="sibTrans" cxnId="{E0B92414-3EFC-4586-AF03-4465FD7E29B3}">
      <dgm:prSet/>
      <dgm:spPr/>
      <dgm:t>
        <a:bodyPr/>
        <a:lstStyle/>
        <a:p>
          <a:pPr algn="ctr"/>
          <a:endParaRPr lang="es-ES"/>
        </a:p>
      </dgm:t>
    </dgm:pt>
    <dgm:pt modelId="{ABE1D951-7438-40F5-BF0C-7D9A53AC01F9}">
      <dgm:prSet phldrT="[Texto]" phldr="0" custT="1"/>
      <dgm:spPr>
        <a:solidFill>
          <a:srgbClr val="EAF2FA"/>
        </a:solidFill>
        <a:ln>
          <a:solidFill>
            <a:schemeClr val="tx2">
              <a:lumMod val="50000"/>
              <a:lumOff val="50000"/>
            </a:schemeClr>
          </a:solidFill>
        </a:ln>
      </dgm:spPr>
      <dgm:t>
        <a:bodyPr/>
        <a:lstStyle/>
        <a:p>
          <a:pPr algn="ctr"/>
          <a:r>
            <a:rPr lang="en-GB" sz="1400" noProof="0" dirty="0">
              <a:solidFill>
                <a:sysClr val="windowText" lastClr="000000"/>
              </a:solidFill>
            </a:rPr>
            <a:t>Network analysis (centrality indices, expected influence, and network stability)</a:t>
          </a:r>
        </a:p>
      </dgm:t>
    </dgm:pt>
    <dgm:pt modelId="{E7CC2D9B-9A49-4837-9133-92088B4BEB48}" type="parTrans" cxnId="{591BEC3A-EF67-41E5-9B76-B0B1B174FE2B}">
      <dgm:prSet/>
      <dgm:spPr/>
      <dgm:t>
        <a:bodyPr/>
        <a:lstStyle/>
        <a:p>
          <a:pPr algn="ctr"/>
          <a:endParaRPr lang="es-ES"/>
        </a:p>
      </dgm:t>
    </dgm:pt>
    <dgm:pt modelId="{7C9F167A-744A-424F-B010-DB6EBCFF60B8}" type="sibTrans" cxnId="{591BEC3A-EF67-41E5-9B76-B0B1B174FE2B}">
      <dgm:prSet/>
      <dgm:spPr/>
      <dgm:t>
        <a:bodyPr/>
        <a:lstStyle/>
        <a:p>
          <a:pPr algn="ctr"/>
          <a:endParaRPr lang="es-ES"/>
        </a:p>
      </dgm:t>
    </dgm:pt>
    <dgm:pt modelId="{3E60955F-74A3-4090-A534-A04E2D423785}">
      <dgm:prSet phldrT="[Texto]" phldr="0" custT="1"/>
      <dgm:spPr>
        <a:solidFill>
          <a:schemeClr val="accent1">
            <a:lumMod val="20000"/>
            <a:lumOff val="80000"/>
          </a:schemeClr>
        </a:solidFill>
        <a:ln>
          <a:solidFill>
            <a:schemeClr val="tx2">
              <a:lumMod val="50000"/>
              <a:lumOff val="50000"/>
            </a:schemeClr>
          </a:solidFill>
        </a:ln>
      </dgm:spPr>
      <dgm:t>
        <a:bodyPr/>
        <a:lstStyle/>
        <a:p>
          <a:pPr algn="ctr"/>
          <a:r>
            <a:rPr lang="en-GB" sz="1400" noProof="0" dirty="0">
              <a:solidFill>
                <a:sysClr val="windowText" lastClr="000000"/>
              </a:solidFill>
            </a:rPr>
            <a:t>Factorial analysis and hypothesis testing</a:t>
          </a:r>
        </a:p>
      </dgm:t>
    </dgm:pt>
    <dgm:pt modelId="{10FBD7FD-EE89-4041-8B1D-4A4A86ECE989}" type="parTrans" cxnId="{90AA5AA9-74DD-4663-B05D-26DE850D07B1}">
      <dgm:prSet/>
      <dgm:spPr/>
      <dgm:t>
        <a:bodyPr/>
        <a:lstStyle/>
        <a:p>
          <a:pPr algn="ctr"/>
          <a:endParaRPr lang="es-ES"/>
        </a:p>
      </dgm:t>
    </dgm:pt>
    <dgm:pt modelId="{A0F7E63D-126E-491D-B9C5-F58017652327}" type="sibTrans" cxnId="{90AA5AA9-74DD-4663-B05D-26DE850D07B1}">
      <dgm:prSet/>
      <dgm:spPr/>
      <dgm:t>
        <a:bodyPr/>
        <a:lstStyle/>
        <a:p>
          <a:pPr algn="ctr"/>
          <a:endParaRPr lang="es-ES"/>
        </a:p>
      </dgm:t>
    </dgm:pt>
    <dgm:pt modelId="{BF5D2EED-B6BC-40A3-A518-2132A98602D7}">
      <dgm:prSet phldrT="[Texto]" phldr="1" custT="1"/>
      <dgm:spPr>
        <a:noFill/>
        <a:ln>
          <a:noFill/>
        </a:ln>
      </dgm:spPr>
      <dgm:t>
        <a:bodyPr/>
        <a:lstStyle/>
        <a:p>
          <a:endParaRPr lang="en-GB" sz="1400" noProof="0" dirty="0">
            <a:solidFill>
              <a:schemeClr val="bg1"/>
            </a:solidFill>
          </a:endParaRPr>
        </a:p>
      </dgm:t>
    </dgm:pt>
    <dgm:pt modelId="{27CF7D09-2E66-4033-B2DD-D271C8151E16}" type="parTrans" cxnId="{BC10DE47-89C8-43D0-9333-83A42B791C86}">
      <dgm:prSet/>
      <dgm:spPr/>
      <dgm:t>
        <a:bodyPr/>
        <a:lstStyle/>
        <a:p>
          <a:endParaRPr lang="es-ES"/>
        </a:p>
      </dgm:t>
    </dgm:pt>
    <dgm:pt modelId="{D2C2D736-3080-4CE5-98BB-823B28B0EAA0}" type="sibTrans" cxnId="{BC10DE47-89C8-43D0-9333-83A42B791C86}">
      <dgm:prSet/>
      <dgm:spPr/>
      <dgm:t>
        <a:bodyPr/>
        <a:lstStyle/>
        <a:p>
          <a:endParaRPr lang="es-ES"/>
        </a:p>
      </dgm:t>
    </dgm:pt>
    <dgm:pt modelId="{06C4739D-4756-4DB0-AC64-8BD3A4FCEEC7}">
      <dgm:prSet phldrT="[Texto]" phldr="0" custT="1"/>
      <dgm:spPr>
        <a:solidFill>
          <a:srgbClr val="EAF2FA"/>
        </a:solidFill>
        <a:ln>
          <a:solidFill>
            <a:schemeClr val="tx2">
              <a:lumMod val="50000"/>
              <a:lumOff val="50000"/>
            </a:schemeClr>
          </a:solidFill>
        </a:ln>
      </dgm:spPr>
      <dgm:t>
        <a:bodyPr/>
        <a:lstStyle/>
        <a:p>
          <a:r>
            <a:rPr lang="en-GB" sz="1400" noProof="0" dirty="0">
              <a:solidFill>
                <a:sysClr val="windowText" lastClr="000000"/>
              </a:solidFill>
            </a:rPr>
            <a:t>Cluster analysis (profile identification)</a:t>
          </a:r>
        </a:p>
      </dgm:t>
    </dgm:pt>
    <dgm:pt modelId="{450C2815-04D4-4220-B6F1-6B4BAC61CF18}" type="parTrans" cxnId="{863B643A-A8C8-4CEF-B000-A1A6C8E1140E}">
      <dgm:prSet/>
      <dgm:spPr/>
      <dgm:t>
        <a:bodyPr/>
        <a:lstStyle/>
        <a:p>
          <a:endParaRPr lang="es-ES"/>
        </a:p>
      </dgm:t>
    </dgm:pt>
    <dgm:pt modelId="{D4CC3215-9D17-4DEB-A093-86C7F7C448A8}" type="sibTrans" cxnId="{863B643A-A8C8-4CEF-B000-A1A6C8E1140E}">
      <dgm:prSet/>
      <dgm:spPr/>
      <dgm:t>
        <a:bodyPr/>
        <a:lstStyle/>
        <a:p>
          <a:endParaRPr lang="es-ES"/>
        </a:p>
      </dgm:t>
    </dgm:pt>
    <dgm:pt modelId="{C9708814-A3E2-4596-96A9-7E028365EF39}">
      <dgm:prSet phldrT="[Texto]" phldr="0" custT="1"/>
      <dgm:spPr>
        <a:solidFill>
          <a:schemeClr val="accent1">
            <a:lumMod val="20000"/>
            <a:lumOff val="80000"/>
          </a:schemeClr>
        </a:solidFill>
        <a:ln>
          <a:solidFill>
            <a:schemeClr val="tx2">
              <a:lumMod val="50000"/>
              <a:lumOff val="50000"/>
            </a:schemeClr>
          </a:solidFill>
        </a:ln>
      </dgm:spPr>
      <dgm:t>
        <a:bodyPr/>
        <a:lstStyle/>
        <a:p>
          <a:r>
            <a:rPr lang="en-GB" sz="1400" noProof="0" dirty="0">
              <a:solidFill>
                <a:sysClr val="windowText" lastClr="000000"/>
              </a:solidFill>
            </a:rPr>
            <a:t>Text mining or sentiment analysis</a:t>
          </a:r>
        </a:p>
      </dgm:t>
    </dgm:pt>
    <dgm:pt modelId="{A9B28C44-8644-4596-97F3-0715B02C1D97}" type="parTrans" cxnId="{B67C009F-78D1-465B-9054-9F4D6A3ECECD}">
      <dgm:prSet/>
      <dgm:spPr/>
      <dgm:t>
        <a:bodyPr/>
        <a:lstStyle/>
        <a:p>
          <a:endParaRPr lang="es-ES"/>
        </a:p>
      </dgm:t>
    </dgm:pt>
    <dgm:pt modelId="{120BB55F-0CD6-4441-9A74-39027E311FB8}" type="sibTrans" cxnId="{B67C009F-78D1-465B-9054-9F4D6A3ECECD}">
      <dgm:prSet/>
      <dgm:spPr/>
      <dgm:t>
        <a:bodyPr/>
        <a:lstStyle/>
        <a:p>
          <a:endParaRPr lang="es-ES"/>
        </a:p>
      </dgm:t>
    </dgm:pt>
    <dgm:pt modelId="{475B16EA-4D5D-4228-ABF0-2B1AE90C4340}">
      <dgm:prSet phldrT="[Texto]" phldr="1" custT="1"/>
      <dgm:spPr>
        <a:noFill/>
        <a:ln>
          <a:noFill/>
        </a:ln>
      </dgm:spPr>
      <dgm:t>
        <a:bodyPr/>
        <a:lstStyle/>
        <a:p>
          <a:endParaRPr lang="en-GB" sz="1200" noProof="0" dirty="0">
            <a:solidFill>
              <a:schemeClr val="bg1"/>
            </a:solidFill>
          </a:endParaRPr>
        </a:p>
      </dgm:t>
    </dgm:pt>
    <dgm:pt modelId="{7114C399-0DCE-4690-AD20-356DF10BBFFA}" type="parTrans" cxnId="{381FBB53-FC71-4B07-AFA1-7A02F6979457}">
      <dgm:prSet/>
      <dgm:spPr/>
      <dgm:t>
        <a:bodyPr/>
        <a:lstStyle/>
        <a:p>
          <a:endParaRPr lang="es-ES"/>
        </a:p>
      </dgm:t>
    </dgm:pt>
    <dgm:pt modelId="{94D7D8BF-70DB-4969-8E14-2D12E47995FE}" type="sibTrans" cxnId="{381FBB53-FC71-4B07-AFA1-7A02F6979457}">
      <dgm:prSet/>
      <dgm:spPr/>
      <dgm:t>
        <a:bodyPr/>
        <a:lstStyle/>
        <a:p>
          <a:endParaRPr lang="es-ES"/>
        </a:p>
      </dgm:t>
    </dgm:pt>
    <dgm:pt modelId="{EC18F0A3-78FF-4950-8060-08CD461EAAA4}" type="pres">
      <dgm:prSet presAssocID="{CE4D2997-B9ED-4493-BDC2-E51D8E06B19D}" presName="diagram" presStyleCnt="0">
        <dgm:presLayoutVars>
          <dgm:dir/>
          <dgm:resizeHandles val="exact"/>
        </dgm:presLayoutVars>
      </dgm:prSet>
      <dgm:spPr/>
    </dgm:pt>
    <dgm:pt modelId="{7D8D5A27-3826-4202-9148-20003197C974}" type="pres">
      <dgm:prSet presAssocID="{20E59792-E1E5-4123-997B-37DD0EC932D6}" presName="node" presStyleLbl="node1" presStyleIdx="0" presStyleCnt="9">
        <dgm:presLayoutVars>
          <dgm:bulletEnabled val="1"/>
        </dgm:presLayoutVars>
      </dgm:prSet>
      <dgm:spPr/>
    </dgm:pt>
    <dgm:pt modelId="{AB3736A7-C76B-4C86-BF45-DACFB8CACAFC}" type="pres">
      <dgm:prSet presAssocID="{9D5EE30B-316D-4B0C-92E8-B6DBB1E89BD8}" presName="sibTrans" presStyleCnt="0"/>
      <dgm:spPr/>
    </dgm:pt>
    <dgm:pt modelId="{56E1AD5A-C59A-45C8-A061-B96068844847}" type="pres">
      <dgm:prSet presAssocID="{4F324749-DCBC-414F-82E5-6EF535D2F02B}" presName="node" presStyleLbl="node1" presStyleIdx="1" presStyleCnt="9">
        <dgm:presLayoutVars>
          <dgm:bulletEnabled val="1"/>
        </dgm:presLayoutVars>
      </dgm:prSet>
      <dgm:spPr/>
    </dgm:pt>
    <dgm:pt modelId="{E1401FBA-CD15-4E73-8206-08F0C44E3099}" type="pres">
      <dgm:prSet presAssocID="{8D4CEA39-EC0B-41E7-BF4A-6BE02DECCDE3}" presName="sibTrans" presStyleCnt="0"/>
      <dgm:spPr/>
    </dgm:pt>
    <dgm:pt modelId="{5B704263-159C-4757-BD1D-65ED5838BD6E}" type="pres">
      <dgm:prSet presAssocID="{F55E4D49-A62C-4E6F-AAF3-92F5784FA59F}" presName="node" presStyleLbl="node1" presStyleIdx="2" presStyleCnt="9">
        <dgm:presLayoutVars>
          <dgm:bulletEnabled val="1"/>
        </dgm:presLayoutVars>
      </dgm:prSet>
      <dgm:spPr/>
    </dgm:pt>
    <dgm:pt modelId="{8CF82A67-F321-48FB-824D-1F42D3619BD0}" type="pres">
      <dgm:prSet presAssocID="{2D07F66F-6573-49B1-82CC-EB16F08569B9}" presName="sibTrans" presStyleCnt="0"/>
      <dgm:spPr/>
    </dgm:pt>
    <dgm:pt modelId="{C66E9EDA-1983-4618-84DA-EA598C62375B}" type="pres">
      <dgm:prSet presAssocID="{ABE1D951-7438-40F5-BF0C-7D9A53AC01F9}" presName="node" presStyleLbl="node1" presStyleIdx="3" presStyleCnt="9">
        <dgm:presLayoutVars>
          <dgm:bulletEnabled val="1"/>
        </dgm:presLayoutVars>
      </dgm:prSet>
      <dgm:spPr/>
    </dgm:pt>
    <dgm:pt modelId="{99FE8211-1717-4116-AC1D-A9A5881AA7E7}" type="pres">
      <dgm:prSet presAssocID="{7C9F167A-744A-424F-B010-DB6EBCFF60B8}" presName="sibTrans" presStyleCnt="0"/>
      <dgm:spPr/>
    </dgm:pt>
    <dgm:pt modelId="{787BF93E-5126-4639-BEA4-67A2969539D8}" type="pres">
      <dgm:prSet presAssocID="{3E60955F-74A3-4090-A534-A04E2D423785}" presName="node" presStyleLbl="node1" presStyleIdx="4" presStyleCnt="9">
        <dgm:presLayoutVars>
          <dgm:bulletEnabled val="1"/>
        </dgm:presLayoutVars>
      </dgm:prSet>
      <dgm:spPr/>
    </dgm:pt>
    <dgm:pt modelId="{ABB58AA5-DA40-40A3-A984-9C8B4795EBB4}" type="pres">
      <dgm:prSet presAssocID="{A0F7E63D-126E-491D-B9C5-F58017652327}" presName="sibTrans" presStyleCnt="0"/>
      <dgm:spPr/>
    </dgm:pt>
    <dgm:pt modelId="{EDFEDE2E-FE9C-4C0E-ACF7-831DE471CC0C}" type="pres">
      <dgm:prSet presAssocID="{BF5D2EED-B6BC-40A3-A518-2132A98602D7}" presName="node" presStyleLbl="node1" presStyleIdx="5" presStyleCnt="9">
        <dgm:presLayoutVars>
          <dgm:bulletEnabled val="1"/>
        </dgm:presLayoutVars>
      </dgm:prSet>
      <dgm:spPr/>
    </dgm:pt>
    <dgm:pt modelId="{6F3CBCCE-6D54-437B-8371-0742446A3D34}" type="pres">
      <dgm:prSet presAssocID="{D2C2D736-3080-4CE5-98BB-823B28B0EAA0}" presName="sibTrans" presStyleCnt="0"/>
      <dgm:spPr/>
    </dgm:pt>
    <dgm:pt modelId="{8C5D6E7D-D36E-42BB-B86A-A485784C4431}" type="pres">
      <dgm:prSet presAssocID="{06C4739D-4756-4DB0-AC64-8BD3A4FCEEC7}" presName="node" presStyleLbl="node1" presStyleIdx="6" presStyleCnt="9">
        <dgm:presLayoutVars>
          <dgm:bulletEnabled val="1"/>
        </dgm:presLayoutVars>
      </dgm:prSet>
      <dgm:spPr/>
    </dgm:pt>
    <dgm:pt modelId="{9CFDAC2A-A5CE-457C-B41E-BC96E0541076}" type="pres">
      <dgm:prSet presAssocID="{D4CC3215-9D17-4DEB-A093-86C7F7C448A8}" presName="sibTrans" presStyleCnt="0"/>
      <dgm:spPr/>
    </dgm:pt>
    <dgm:pt modelId="{310A869F-F78B-47D8-9816-5AA9F275D768}" type="pres">
      <dgm:prSet presAssocID="{C9708814-A3E2-4596-96A9-7E028365EF39}" presName="node" presStyleLbl="node1" presStyleIdx="7" presStyleCnt="9">
        <dgm:presLayoutVars>
          <dgm:bulletEnabled val="1"/>
        </dgm:presLayoutVars>
      </dgm:prSet>
      <dgm:spPr/>
    </dgm:pt>
    <dgm:pt modelId="{7BC80A85-7B72-4C96-9B62-093AD0E024C9}" type="pres">
      <dgm:prSet presAssocID="{120BB55F-0CD6-4441-9A74-39027E311FB8}" presName="sibTrans" presStyleCnt="0"/>
      <dgm:spPr/>
    </dgm:pt>
    <dgm:pt modelId="{C3051279-541E-4016-8950-99473086D83B}" type="pres">
      <dgm:prSet presAssocID="{475B16EA-4D5D-4228-ABF0-2B1AE90C4340}" presName="node" presStyleLbl="node1" presStyleIdx="8" presStyleCnt="9">
        <dgm:presLayoutVars>
          <dgm:bulletEnabled val="1"/>
        </dgm:presLayoutVars>
      </dgm:prSet>
      <dgm:spPr/>
    </dgm:pt>
  </dgm:ptLst>
  <dgm:cxnLst>
    <dgm:cxn modelId="{289B2C09-94C6-4A8E-A0D0-6CE6179660B3}" type="presOf" srcId="{F55E4D49-A62C-4E6F-AAF3-92F5784FA59F}" destId="{5B704263-159C-4757-BD1D-65ED5838BD6E}" srcOrd="0" destOrd="0" presId="urn:microsoft.com/office/officeart/2005/8/layout/default"/>
    <dgm:cxn modelId="{E0B92414-3EFC-4586-AF03-4465FD7E29B3}" srcId="{CE4D2997-B9ED-4493-BDC2-E51D8E06B19D}" destId="{F55E4D49-A62C-4E6F-AAF3-92F5784FA59F}" srcOrd="2" destOrd="0" parTransId="{119F2D72-301C-4CAF-849F-92EF43B69884}" sibTransId="{2D07F66F-6573-49B1-82CC-EB16F08569B9}"/>
    <dgm:cxn modelId="{9A7F6A1B-5094-4333-A836-BF16A3A68C17}" type="presOf" srcId="{475B16EA-4D5D-4228-ABF0-2B1AE90C4340}" destId="{C3051279-541E-4016-8950-99473086D83B}" srcOrd="0" destOrd="0" presId="urn:microsoft.com/office/officeart/2005/8/layout/default"/>
    <dgm:cxn modelId="{863B643A-A8C8-4CEF-B000-A1A6C8E1140E}" srcId="{CE4D2997-B9ED-4493-BDC2-E51D8E06B19D}" destId="{06C4739D-4756-4DB0-AC64-8BD3A4FCEEC7}" srcOrd="6" destOrd="0" parTransId="{450C2815-04D4-4220-B6F1-6B4BAC61CF18}" sibTransId="{D4CC3215-9D17-4DEB-A093-86C7F7C448A8}"/>
    <dgm:cxn modelId="{591BEC3A-EF67-41E5-9B76-B0B1B174FE2B}" srcId="{CE4D2997-B9ED-4493-BDC2-E51D8E06B19D}" destId="{ABE1D951-7438-40F5-BF0C-7D9A53AC01F9}" srcOrd="3" destOrd="0" parTransId="{E7CC2D9B-9A49-4837-9133-92088B4BEB48}" sibTransId="{7C9F167A-744A-424F-B010-DB6EBCFF60B8}"/>
    <dgm:cxn modelId="{E65F583C-1712-404D-A3C4-72E89506A18A}" type="presOf" srcId="{BF5D2EED-B6BC-40A3-A518-2132A98602D7}" destId="{EDFEDE2E-FE9C-4C0E-ACF7-831DE471CC0C}" srcOrd="0" destOrd="0" presId="urn:microsoft.com/office/officeart/2005/8/layout/default"/>
    <dgm:cxn modelId="{4D7F1C5E-C4A1-4CB6-BB34-3DE582E4DA31}" type="presOf" srcId="{06C4739D-4756-4DB0-AC64-8BD3A4FCEEC7}" destId="{8C5D6E7D-D36E-42BB-B86A-A485784C4431}" srcOrd="0" destOrd="0" presId="urn:microsoft.com/office/officeart/2005/8/layout/default"/>
    <dgm:cxn modelId="{BC10DE47-89C8-43D0-9333-83A42B791C86}" srcId="{CE4D2997-B9ED-4493-BDC2-E51D8E06B19D}" destId="{BF5D2EED-B6BC-40A3-A518-2132A98602D7}" srcOrd="5" destOrd="0" parTransId="{27CF7D09-2E66-4033-B2DD-D271C8151E16}" sibTransId="{D2C2D736-3080-4CE5-98BB-823B28B0EAA0}"/>
    <dgm:cxn modelId="{D3E3716F-A509-401D-B2F7-0D63BC6B9AC8}" type="presOf" srcId="{3E60955F-74A3-4090-A534-A04E2D423785}" destId="{787BF93E-5126-4639-BEA4-67A2969539D8}" srcOrd="0" destOrd="0" presId="urn:microsoft.com/office/officeart/2005/8/layout/default"/>
    <dgm:cxn modelId="{381FBB53-FC71-4B07-AFA1-7A02F6979457}" srcId="{CE4D2997-B9ED-4493-BDC2-E51D8E06B19D}" destId="{475B16EA-4D5D-4228-ABF0-2B1AE90C4340}" srcOrd="8" destOrd="0" parTransId="{7114C399-0DCE-4690-AD20-356DF10BBFFA}" sibTransId="{94D7D8BF-70DB-4969-8E14-2D12E47995FE}"/>
    <dgm:cxn modelId="{1BE0C57E-7610-41AF-9835-F5D6E8AC4400}" type="presOf" srcId="{4F324749-DCBC-414F-82E5-6EF535D2F02B}" destId="{56E1AD5A-C59A-45C8-A061-B96068844847}" srcOrd="0" destOrd="0" presId="urn:microsoft.com/office/officeart/2005/8/layout/default"/>
    <dgm:cxn modelId="{C0BBC77F-02F7-4AAE-8480-FCECEDA7C23A}" type="presOf" srcId="{C9708814-A3E2-4596-96A9-7E028365EF39}" destId="{310A869F-F78B-47D8-9816-5AA9F275D768}" srcOrd="0" destOrd="0" presId="urn:microsoft.com/office/officeart/2005/8/layout/default"/>
    <dgm:cxn modelId="{3E7FBC87-A099-4302-AB63-2F7C9C8C8B3E}" srcId="{CE4D2997-B9ED-4493-BDC2-E51D8E06B19D}" destId="{4F324749-DCBC-414F-82E5-6EF535D2F02B}" srcOrd="1" destOrd="0" parTransId="{D565FA30-068D-4427-8F61-D589A3D6C829}" sibTransId="{8D4CEA39-EC0B-41E7-BF4A-6BE02DECCDE3}"/>
    <dgm:cxn modelId="{028B6E8A-B55B-4C17-B7AE-6B192C519107}" srcId="{CE4D2997-B9ED-4493-BDC2-E51D8E06B19D}" destId="{20E59792-E1E5-4123-997B-37DD0EC932D6}" srcOrd="0" destOrd="0" parTransId="{AD921CDA-1BDD-4EDD-8F22-A0B5C085D9A8}" sibTransId="{9D5EE30B-316D-4B0C-92E8-B6DBB1E89BD8}"/>
    <dgm:cxn modelId="{B67C009F-78D1-465B-9054-9F4D6A3ECECD}" srcId="{CE4D2997-B9ED-4493-BDC2-E51D8E06B19D}" destId="{C9708814-A3E2-4596-96A9-7E028365EF39}" srcOrd="7" destOrd="0" parTransId="{A9B28C44-8644-4596-97F3-0715B02C1D97}" sibTransId="{120BB55F-0CD6-4441-9A74-39027E311FB8}"/>
    <dgm:cxn modelId="{90AA5AA9-74DD-4663-B05D-26DE850D07B1}" srcId="{CE4D2997-B9ED-4493-BDC2-E51D8E06B19D}" destId="{3E60955F-74A3-4090-A534-A04E2D423785}" srcOrd="4" destOrd="0" parTransId="{10FBD7FD-EE89-4041-8B1D-4A4A86ECE989}" sibTransId="{A0F7E63D-126E-491D-B9C5-F58017652327}"/>
    <dgm:cxn modelId="{E8199DAA-9D0D-4F35-9AE0-78791614410C}" type="presOf" srcId="{20E59792-E1E5-4123-997B-37DD0EC932D6}" destId="{7D8D5A27-3826-4202-9148-20003197C974}" srcOrd="0" destOrd="0" presId="urn:microsoft.com/office/officeart/2005/8/layout/default"/>
    <dgm:cxn modelId="{BA70E3B6-2368-4CED-B59F-1DC1B397DDB5}" type="presOf" srcId="{CE4D2997-B9ED-4493-BDC2-E51D8E06B19D}" destId="{EC18F0A3-78FF-4950-8060-08CD461EAAA4}" srcOrd="0" destOrd="0" presId="urn:microsoft.com/office/officeart/2005/8/layout/default"/>
    <dgm:cxn modelId="{D0BC5CC3-D489-4782-A8A4-5803815122BB}" type="presOf" srcId="{ABE1D951-7438-40F5-BF0C-7D9A53AC01F9}" destId="{C66E9EDA-1983-4618-84DA-EA598C62375B}" srcOrd="0" destOrd="0" presId="urn:microsoft.com/office/officeart/2005/8/layout/default"/>
    <dgm:cxn modelId="{38BD87A7-3D51-419E-B9B2-8F4E045653BC}" type="presParOf" srcId="{EC18F0A3-78FF-4950-8060-08CD461EAAA4}" destId="{7D8D5A27-3826-4202-9148-20003197C974}" srcOrd="0" destOrd="0" presId="urn:microsoft.com/office/officeart/2005/8/layout/default"/>
    <dgm:cxn modelId="{93643AC2-A984-4CE6-9DA8-C151452171BD}" type="presParOf" srcId="{EC18F0A3-78FF-4950-8060-08CD461EAAA4}" destId="{AB3736A7-C76B-4C86-BF45-DACFB8CACAFC}" srcOrd="1" destOrd="0" presId="urn:microsoft.com/office/officeart/2005/8/layout/default"/>
    <dgm:cxn modelId="{BD1B1B73-C156-4F2F-B019-3017E1A6521C}" type="presParOf" srcId="{EC18F0A3-78FF-4950-8060-08CD461EAAA4}" destId="{56E1AD5A-C59A-45C8-A061-B96068844847}" srcOrd="2" destOrd="0" presId="urn:microsoft.com/office/officeart/2005/8/layout/default"/>
    <dgm:cxn modelId="{08C91CA7-F36D-4BD8-BDCD-B4532CABC152}" type="presParOf" srcId="{EC18F0A3-78FF-4950-8060-08CD461EAAA4}" destId="{E1401FBA-CD15-4E73-8206-08F0C44E3099}" srcOrd="3" destOrd="0" presId="urn:microsoft.com/office/officeart/2005/8/layout/default"/>
    <dgm:cxn modelId="{342EA60B-FFC9-433C-B3EB-FB5C7D8E86C9}" type="presParOf" srcId="{EC18F0A3-78FF-4950-8060-08CD461EAAA4}" destId="{5B704263-159C-4757-BD1D-65ED5838BD6E}" srcOrd="4" destOrd="0" presId="urn:microsoft.com/office/officeart/2005/8/layout/default"/>
    <dgm:cxn modelId="{C1F46FE8-3005-4D14-AE3D-3F06DBF4CAB4}" type="presParOf" srcId="{EC18F0A3-78FF-4950-8060-08CD461EAAA4}" destId="{8CF82A67-F321-48FB-824D-1F42D3619BD0}" srcOrd="5" destOrd="0" presId="urn:microsoft.com/office/officeart/2005/8/layout/default"/>
    <dgm:cxn modelId="{2FDA94DD-6630-4361-AAA9-4EFA7CC7FF9D}" type="presParOf" srcId="{EC18F0A3-78FF-4950-8060-08CD461EAAA4}" destId="{C66E9EDA-1983-4618-84DA-EA598C62375B}" srcOrd="6" destOrd="0" presId="urn:microsoft.com/office/officeart/2005/8/layout/default"/>
    <dgm:cxn modelId="{CFF8144E-BF7D-4B83-B2FF-B1E9013A977C}" type="presParOf" srcId="{EC18F0A3-78FF-4950-8060-08CD461EAAA4}" destId="{99FE8211-1717-4116-AC1D-A9A5881AA7E7}" srcOrd="7" destOrd="0" presId="urn:microsoft.com/office/officeart/2005/8/layout/default"/>
    <dgm:cxn modelId="{1E265582-C2EA-44E5-9998-A9D51C644C27}" type="presParOf" srcId="{EC18F0A3-78FF-4950-8060-08CD461EAAA4}" destId="{787BF93E-5126-4639-BEA4-67A2969539D8}" srcOrd="8" destOrd="0" presId="urn:microsoft.com/office/officeart/2005/8/layout/default"/>
    <dgm:cxn modelId="{283A51CC-EE8D-41DF-92D5-66431568CE3C}" type="presParOf" srcId="{EC18F0A3-78FF-4950-8060-08CD461EAAA4}" destId="{ABB58AA5-DA40-40A3-A984-9C8B4795EBB4}" srcOrd="9" destOrd="0" presId="urn:microsoft.com/office/officeart/2005/8/layout/default"/>
    <dgm:cxn modelId="{71717D53-B29A-4E68-889D-6AF48558A5B6}" type="presParOf" srcId="{EC18F0A3-78FF-4950-8060-08CD461EAAA4}" destId="{EDFEDE2E-FE9C-4C0E-ACF7-831DE471CC0C}" srcOrd="10" destOrd="0" presId="urn:microsoft.com/office/officeart/2005/8/layout/default"/>
    <dgm:cxn modelId="{B45972B1-15CF-4513-940E-3A34ADADAE34}" type="presParOf" srcId="{EC18F0A3-78FF-4950-8060-08CD461EAAA4}" destId="{6F3CBCCE-6D54-437B-8371-0742446A3D34}" srcOrd="11" destOrd="0" presId="urn:microsoft.com/office/officeart/2005/8/layout/default"/>
    <dgm:cxn modelId="{C6BDF2C9-B66B-4A2D-854B-67E7A12926B0}" type="presParOf" srcId="{EC18F0A3-78FF-4950-8060-08CD461EAAA4}" destId="{8C5D6E7D-D36E-42BB-B86A-A485784C4431}" srcOrd="12" destOrd="0" presId="urn:microsoft.com/office/officeart/2005/8/layout/default"/>
    <dgm:cxn modelId="{94E5C1F8-33FB-4FCB-B408-5FFE6958F2BB}" type="presParOf" srcId="{EC18F0A3-78FF-4950-8060-08CD461EAAA4}" destId="{9CFDAC2A-A5CE-457C-B41E-BC96E0541076}" srcOrd="13" destOrd="0" presId="urn:microsoft.com/office/officeart/2005/8/layout/default"/>
    <dgm:cxn modelId="{A1313EC1-8C7A-410F-AE71-1191A8BEEE12}" type="presParOf" srcId="{EC18F0A3-78FF-4950-8060-08CD461EAAA4}" destId="{310A869F-F78B-47D8-9816-5AA9F275D768}" srcOrd="14" destOrd="0" presId="urn:microsoft.com/office/officeart/2005/8/layout/default"/>
    <dgm:cxn modelId="{379E0341-F60B-4C6F-8FDB-8801B7304F9C}" type="presParOf" srcId="{EC18F0A3-78FF-4950-8060-08CD461EAAA4}" destId="{7BC80A85-7B72-4C96-9B62-093AD0E024C9}" srcOrd="15" destOrd="0" presId="urn:microsoft.com/office/officeart/2005/8/layout/default"/>
    <dgm:cxn modelId="{C3854780-1429-4F7D-A82C-353700335EC0}" type="presParOf" srcId="{EC18F0A3-78FF-4950-8060-08CD461EAAA4}" destId="{C3051279-541E-4016-8950-99473086D83B}"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2B464C-6CCD-4260-BE3E-168594C7B02D}">
      <dsp:nvSpPr>
        <dsp:cNvPr id="0" name=""/>
        <dsp:cNvSpPr/>
      </dsp:nvSpPr>
      <dsp:spPr>
        <a:xfrm>
          <a:off x="5601" y="383472"/>
          <a:ext cx="1736484" cy="1041890"/>
        </a:xfrm>
        <a:prstGeom prst="roundRect">
          <a:avLst>
            <a:gd name="adj" fmla="val 10000"/>
          </a:avLst>
        </a:prstGeom>
        <a:noFill/>
        <a:ln w="19050" cap="flat" cmpd="sng" algn="ctr">
          <a:solidFill>
            <a:schemeClr val="tx2">
              <a:lumMod val="75000"/>
              <a:lumOff val="2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noProof="0" dirty="0">
              <a:solidFill>
                <a:schemeClr val="tx1"/>
              </a:solidFill>
            </a:rPr>
            <a:t>Initial translation</a:t>
          </a:r>
        </a:p>
      </dsp:txBody>
      <dsp:txXfrm>
        <a:off x="36117" y="413988"/>
        <a:ext cx="1675452" cy="980858"/>
      </dsp:txXfrm>
    </dsp:sp>
    <dsp:sp modelId="{7416CB8B-2D63-43FF-A085-D47E85A874A0}">
      <dsp:nvSpPr>
        <dsp:cNvPr id="0" name=""/>
        <dsp:cNvSpPr/>
      </dsp:nvSpPr>
      <dsp:spPr>
        <a:xfrm>
          <a:off x="1915734" y="689093"/>
          <a:ext cx="368134" cy="430648"/>
        </a:xfrm>
        <a:prstGeom prst="rightArrow">
          <a:avLst>
            <a:gd name="adj1" fmla="val 60000"/>
            <a:gd name="adj2" fmla="val 50000"/>
          </a:avLst>
        </a:prstGeom>
        <a:solidFill>
          <a:schemeClr val="tx2">
            <a:lumMod val="75000"/>
            <a:lumOff val="25000"/>
          </a:schemeClr>
        </a:solidFill>
        <a:ln>
          <a:solidFill>
            <a:schemeClr val="tx2">
              <a:lumMod val="75000"/>
              <a:lumOff val="25000"/>
            </a:scheme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noProof="0" dirty="0"/>
        </a:p>
      </dsp:txBody>
      <dsp:txXfrm>
        <a:off x="1915734" y="775223"/>
        <a:ext cx="257694" cy="258388"/>
      </dsp:txXfrm>
    </dsp:sp>
    <dsp:sp modelId="{67A5A670-6F27-4D3B-B481-F0B41321D72F}">
      <dsp:nvSpPr>
        <dsp:cNvPr id="0" name=""/>
        <dsp:cNvSpPr/>
      </dsp:nvSpPr>
      <dsp:spPr>
        <a:xfrm>
          <a:off x="2436679" y="383472"/>
          <a:ext cx="1736484" cy="1041890"/>
        </a:xfrm>
        <a:prstGeom prst="roundRect">
          <a:avLst>
            <a:gd name="adj" fmla="val 10000"/>
          </a:avLst>
        </a:prstGeom>
        <a:noFill/>
        <a:ln w="19050" cap="flat" cmpd="sng" algn="ctr">
          <a:solidFill>
            <a:schemeClr val="tx2">
              <a:lumMod val="75000"/>
              <a:lumOff val="2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noProof="0" dirty="0">
              <a:solidFill>
                <a:schemeClr val="tx1"/>
              </a:solidFill>
            </a:rPr>
            <a:t>Back-translation</a:t>
          </a:r>
        </a:p>
      </dsp:txBody>
      <dsp:txXfrm>
        <a:off x="2467195" y="413988"/>
        <a:ext cx="1675452" cy="980858"/>
      </dsp:txXfrm>
    </dsp:sp>
    <dsp:sp modelId="{CD2D8A2D-0144-4E72-80BB-B0AA4387FC0D}">
      <dsp:nvSpPr>
        <dsp:cNvPr id="0" name=""/>
        <dsp:cNvSpPr/>
      </dsp:nvSpPr>
      <dsp:spPr>
        <a:xfrm>
          <a:off x="4346812" y="689093"/>
          <a:ext cx="368134" cy="430648"/>
        </a:xfrm>
        <a:prstGeom prst="rightArrow">
          <a:avLst>
            <a:gd name="adj1" fmla="val 60000"/>
            <a:gd name="adj2" fmla="val 50000"/>
          </a:avLst>
        </a:prstGeom>
        <a:solidFill>
          <a:schemeClr val="tx2">
            <a:lumMod val="75000"/>
            <a:lumOff val="25000"/>
          </a:schemeClr>
        </a:solidFill>
        <a:ln>
          <a:solidFill>
            <a:schemeClr val="tx2">
              <a:lumMod val="75000"/>
              <a:lumOff val="25000"/>
            </a:scheme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noProof="0" dirty="0"/>
        </a:p>
      </dsp:txBody>
      <dsp:txXfrm>
        <a:off x="4346812" y="775223"/>
        <a:ext cx="257694" cy="258388"/>
      </dsp:txXfrm>
    </dsp:sp>
    <dsp:sp modelId="{E406E18F-38A3-4701-AFDA-0A32EAB12D7A}">
      <dsp:nvSpPr>
        <dsp:cNvPr id="0" name=""/>
        <dsp:cNvSpPr/>
      </dsp:nvSpPr>
      <dsp:spPr>
        <a:xfrm>
          <a:off x="4867757" y="383472"/>
          <a:ext cx="1736484" cy="1041890"/>
        </a:xfrm>
        <a:prstGeom prst="roundRect">
          <a:avLst>
            <a:gd name="adj" fmla="val 10000"/>
          </a:avLst>
        </a:prstGeom>
        <a:noFill/>
        <a:ln w="19050" cap="flat" cmpd="sng" algn="ctr">
          <a:solidFill>
            <a:schemeClr val="tx2">
              <a:lumMod val="75000"/>
              <a:lumOff val="2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noProof="0" dirty="0">
              <a:solidFill>
                <a:schemeClr val="tx1"/>
              </a:solidFill>
            </a:rPr>
            <a:t>Pilot study       (</a:t>
          </a:r>
          <a:r>
            <a:rPr lang="en-GB" sz="1800" i="1" kern="1200" noProof="0" dirty="0">
              <a:solidFill>
                <a:schemeClr val="tx1"/>
              </a:solidFill>
            </a:rPr>
            <a:t>n</a:t>
          </a:r>
          <a:r>
            <a:rPr lang="en-GB" sz="1800" i="0" kern="1200" noProof="0" dirty="0">
              <a:solidFill>
                <a:schemeClr val="tx1"/>
              </a:solidFill>
            </a:rPr>
            <a:t> = 23)</a:t>
          </a:r>
          <a:endParaRPr lang="en-GB" sz="1800" kern="1200" noProof="0" dirty="0">
            <a:solidFill>
              <a:schemeClr val="tx1"/>
            </a:solidFill>
          </a:endParaRPr>
        </a:p>
      </dsp:txBody>
      <dsp:txXfrm>
        <a:off x="4898273" y="413988"/>
        <a:ext cx="1675452" cy="980858"/>
      </dsp:txXfrm>
    </dsp:sp>
    <dsp:sp modelId="{9A85BDDE-D653-4DEB-8262-6C6963113137}">
      <dsp:nvSpPr>
        <dsp:cNvPr id="0" name=""/>
        <dsp:cNvSpPr/>
      </dsp:nvSpPr>
      <dsp:spPr>
        <a:xfrm>
          <a:off x="6777890" y="689093"/>
          <a:ext cx="368134" cy="430648"/>
        </a:xfrm>
        <a:prstGeom prst="rightArrow">
          <a:avLst>
            <a:gd name="adj1" fmla="val 60000"/>
            <a:gd name="adj2" fmla="val 50000"/>
          </a:avLst>
        </a:prstGeom>
        <a:solidFill>
          <a:schemeClr val="tx2">
            <a:lumMod val="75000"/>
            <a:lumOff val="25000"/>
          </a:schemeClr>
        </a:solidFill>
        <a:ln>
          <a:solidFill>
            <a:schemeClr val="tx2">
              <a:lumMod val="75000"/>
              <a:lumOff val="25000"/>
            </a:scheme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noProof="0" dirty="0"/>
        </a:p>
      </dsp:txBody>
      <dsp:txXfrm>
        <a:off x="6777890" y="775223"/>
        <a:ext cx="257694" cy="258388"/>
      </dsp:txXfrm>
    </dsp:sp>
    <dsp:sp modelId="{FBE346BC-40BC-4DA0-A01D-76A24CD0DEAD}">
      <dsp:nvSpPr>
        <dsp:cNvPr id="0" name=""/>
        <dsp:cNvSpPr/>
      </dsp:nvSpPr>
      <dsp:spPr>
        <a:xfrm>
          <a:off x="7298835" y="383472"/>
          <a:ext cx="1736484" cy="1041890"/>
        </a:xfrm>
        <a:prstGeom prst="roundRect">
          <a:avLst>
            <a:gd name="adj" fmla="val 10000"/>
          </a:avLst>
        </a:prstGeom>
        <a:noFill/>
        <a:ln w="19050" cap="flat" cmpd="sng" algn="ctr">
          <a:solidFill>
            <a:schemeClr val="tx2">
              <a:lumMod val="75000"/>
              <a:lumOff val="2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noProof="0" dirty="0">
              <a:solidFill>
                <a:schemeClr val="tx1"/>
              </a:solidFill>
            </a:rPr>
            <a:t>Expert judgements</a:t>
          </a:r>
        </a:p>
      </dsp:txBody>
      <dsp:txXfrm>
        <a:off x="7329351" y="413988"/>
        <a:ext cx="1675452" cy="980858"/>
      </dsp:txXfrm>
    </dsp:sp>
    <dsp:sp modelId="{2ED1F19D-2494-4645-A219-0200D6619D45}">
      <dsp:nvSpPr>
        <dsp:cNvPr id="0" name=""/>
        <dsp:cNvSpPr/>
      </dsp:nvSpPr>
      <dsp:spPr>
        <a:xfrm>
          <a:off x="9208968" y="689093"/>
          <a:ext cx="368134" cy="430648"/>
        </a:xfrm>
        <a:prstGeom prst="rightArrow">
          <a:avLst>
            <a:gd name="adj1" fmla="val 60000"/>
            <a:gd name="adj2" fmla="val 50000"/>
          </a:avLst>
        </a:prstGeom>
        <a:solidFill>
          <a:schemeClr val="tx2">
            <a:lumMod val="75000"/>
            <a:lumOff val="25000"/>
          </a:schemeClr>
        </a:solidFill>
        <a:ln>
          <a:solidFill>
            <a:schemeClr val="tx2">
              <a:lumMod val="75000"/>
              <a:lumOff val="25000"/>
            </a:scheme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noProof="0" dirty="0"/>
        </a:p>
      </dsp:txBody>
      <dsp:txXfrm>
        <a:off x="9208968" y="775223"/>
        <a:ext cx="257694" cy="258388"/>
      </dsp:txXfrm>
    </dsp:sp>
    <dsp:sp modelId="{36E01EEB-C76F-4250-8813-3B66786623CE}">
      <dsp:nvSpPr>
        <dsp:cNvPr id="0" name=""/>
        <dsp:cNvSpPr/>
      </dsp:nvSpPr>
      <dsp:spPr>
        <a:xfrm>
          <a:off x="9729914" y="383472"/>
          <a:ext cx="1736484" cy="1041890"/>
        </a:xfrm>
        <a:prstGeom prst="roundRect">
          <a:avLst>
            <a:gd name="adj" fmla="val 10000"/>
          </a:avLst>
        </a:prstGeom>
        <a:noFill/>
        <a:ln w="19050" cap="flat" cmpd="sng" algn="ctr">
          <a:solidFill>
            <a:schemeClr val="tx2">
              <a:lumMod val="75000"/>
              <a:lumOff val="2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noProof="0" dirty="0">
              <a:solidFill>
                <a:schemeClr val="tx1"/>
              </a:solidFill>
            </a:rPr>
            <a:t>Final version</a:t>
          </a:r>
        </a:p>
      </dsp:txBody>
      <dsp:txXfrm>
        <a:off x="9760430" y="413988"/>
        <a:ext cx="1675452" cy="9808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8D5A27-3826-4202-9148-20003197C974}">
      <dsp:nvSpPr>
        <dsp:cNvPr id="0" name=""/>
        <dsp:cNvSpPr/>
      </dsp:nvSpPr>
      <dsp:spPr>
        <a:xfrm>
          <a:off x="0" y="169333"/>
          <a:ext cx="2539999" cy="1524000"/>
        </a:xfrm>
        <a:prstGeom prst="rect">
          <a:avLst/>
        </a:prstGeom>
        <a:solidFill>
          <a:srgbClr val="EAF2FA"/>
        </a:solidFill>
        <a:ln w="1905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noProof="0" dirty="0">
              <a:solidFill>
                <a:sysClr val="windowText" lastClr="000000"/>
              </a:solidFill>
            </a:rPr>
            <a:t>Descriptive analysis, reliability testing, normality assessment, correlational analysis, and hypothesis testing</a:t>
          </a:r>
        </a:p>
      </dsp:txBody>
      <dsp:txXfrm>
        <a:off x="0" y="169333"/>
        <a:ext cx="2539999" cy="1524000"/>
      </dsp:txXfrm>
    </dsp:sp>
    <dsp:sp modelId="{56E1AD5A-C59A-45C8-A061-B96068844847}">
      <dsp:nvSpPr>
        <dsp:cNvPr id="0" name=""/>
        <dsp:cNvSpPr/>
      </dsp:nvSpPr>
      <dsp:spPr>
        <a:xfrm>
          <a:off x="2794000" y="169333"/>
          <a:ext cx="2539999" cy="1524000"/>
        </a:xfrm>
        <a:prstGeom prst="rect">
          <a:avLst/>
        </a:prstGeom>
        <a:solidFill>
          <a:schemeClr val="accent1">
            <a:lumMod val="20000"/>
            <a:lumOff val="80000"/>
          </a:schemeClr>
        </a:solidFill>
        <a:ln w="1905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ysClr val="windowText" lastClr="000000"/>
              </a:solidFill>
            </a:rPr>
            <a:t>Cross-cultural comparative analysis (Spain – Germany)</a:t>
          </a:r>
        </a:p>
      </dsp:txBody>
      <dsp:txXfrm>
        <a:off x="2794000" y="169333"/>
        <a:ext cx="2539999" cy="1524000"/>
      </dsp:txXfrm>
    </dsp:sp>
    <dsp:sp modelId="{5B704263-159C-4757-BD1D-65ED5838BD6E}">
      <dsp:nvSpPr>
        <dsp:cNvPr id="0" name=""/>
        <dsp:cNvSpPr/>
      </dsp:nvSpPr>
      <dsp:spPr>
        <a:xfrm>
          <a:off x="5587999" y="169333"/>
          <a:ext cx="2539999" cy="1524000"/>
        </a:xfrm>
        <a:prstGeom prst="rect">
          <a:avLst/>
        </a:prstGeom>
        <a:solidFill>
          <a:schemeClr val="tx2">
            <a:lumMod val="10000"/>
            <a:lumOff val="90000"/>
          </a:schemeClr>
        </a:solidFill>
        <a:ln w="1905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noProof="0" dirty="0">
              <a:solidFill>
                <a:sysClr val="windowText" lastClr="000000"/>
              </a:solidFill>
            </a:rPr>
            <a:t>Mixed-methods integration (quantitative + qualitative)</a:t>
          </a:r>
        </a:p>
      </dsp:txBody>
      <dsp:txXfrm>
        <a:off x="5587999" y="169333"/>
        <a:ext cx="2539999" cy="1524000"/>
      </dsp:txXfrm>
    </dsp:sp>
    <dsp:sp modelId="{C66E9EDA-1983-4618-84DA-EA598C62375B}">
      <dsp:nvSpPr>
        <dsp:cNvPr id="0" name=""/>
        <dsp:cNvSpPr/>
      </dsp:nvSpPr>
      <dsp:spPr>
        <a:xfrm>
          <a:off x="0" y="1947333"/>
          <a:ext cx="2539999" cy="1524000"/>
        </a:xfrm>
        <a:prstGeom prst="rect">
          <a:avLst/>
        </a:prstGeom>
        <a:solidFill>
          <a:srgbClr val="EAF2FA"/>
        </a:solidFill>
        <a:ln w="1905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noProof="0" dirty="0">
              <a:solidFill>
                <a:sysClr val="windowText" lastClr="000000"/>
              </a:solidFill>
            </a:rPr>
            <a:t>Network analysis (centrality indices, expected influence, and network stability)</a:t>
          </a:r>
        </a:p>
      </dsp:txBody>
      <dsp:txXfrm>
        <a:off x="0" y="1947333"/>
        <a:ext cx="2539999" cy="1524000"/>
      </dsp:txXfrm>
    </dsp:sp>
    <dsp:sp modelId="{787BF93E-5126-4639-BEA4-67A2969539D8}">
      <dsp:nvSpPr>
        <dsp:cNvPr id="0" name=""/>
        <dsp:cNvSpPr/>
      </dsp:nvSpPr>
      <dsp:spPr>
        <a:xfrm>
          <a:off x="2794000" y="1947333"/>
          <a:ext cx="2539999" cy="1524000"/>
        </a:xfrm>
        <a:prstGeom prst="rect">
          <a:avLst/>
        </a:prstGeom>
        <a:solidFill>
          <a:schemeClr val="accent1">
            <a:lumMod val="20000"/>
            <a:lumOff val="80000"/>
          </a:schemeClr>
        </a:solidFill>
        <a:ln w="1905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noProof="0" dirty="0">
              <a:solidFill>
                <a:sysClr val="windowText" lastClr="000000"/>
              </a:solidFill>
            </a:rPr>
            <a:t>Factorial analysis and hypothesis testing</a:t>
          </a:r>
        </a:p>
      </dsp:txBody>
      <dsp:txXfrm>
        <a:off x="2794000" y="1947333"/>
        <a:ext cx="2539999" cy="1524000"/>
      </dsp:txXfrm>
    </dsp:sp>
    <dsp:sp modelId="{EDFEDE2E-FE9C-4C0E-ACF7-831DE471CC0C}">
      <dsp:nvSpPr>
        <dsp:cNvPr id="0" name=""/>
        <dsp:cNvSpPr/>
      </dsp:nvSpPr>
      <dsp:spPr>
        <a:xfrm>
          <a:off x="5587999" y="1947333"/>
          <a:ext cx="2539999" cy="1524000"/>
        </a:xfrm>
        <a:prstGeom prst="rect">
          <a:avLst/>
        </a:prstGeom>
        <a:no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GB" sz="1400" kern="1200" noProof="0" dirty="0">
            <a:solidFill>
              <a:schemeClr val="bg1"/>
            </a:solidFill>
          </a:endParaRPr>
        </a:p>
      </dsp:txBody>
      <dsp:txXfrm>
        <a:off x="5587999" y="1947333"/>
        <a:ext cx="2539999" cy="1524000"/>
      </dsp:txXfrm>
    </dsp:sp>
    <dsp:sp modelId="{8C5D6E7D-D36E-42BB-B86A-A485784C4431}">
      <dsp:nvSpPr>
        <dsp:cNvPr id="0" name=""/>
        <dsp:cNvSpPr/>
      </dsp:nvSpPr>
      <dsp:spPr>
        <a:xfrm>
          <a:off x="0" y="3725333"/>
          <a:ext cx="2539999" cy="1524000"/>
        </a:xfrm>
        <a:prstGeom prst="rect">
          <a:avLst/>
        </a:prstGeom>
        <a:solidFill>
          <a:srgbClr val="EAF2FA"/>
        </a:solidFill>
        <a:ln w="1905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noProof="0" dirty="0">
              <a:solidFill>
                <a:sysClr val="windowText" lastClr="000000"/>
              </a:solidFill>
            </a:rPr>
            <a:t>Cluster analysis (profile identification)</a:t>
          </a:r>
        </a:p>
      </dsp:txBody>
      <dsp:txXfrm>
        <a:off x="0" y="3725333"/>
        <a:ext cx="2539999" cy="1524000"/>
      </dsp:txXfrm>
    </dsp:sp>
    <dsp:sp modelId="{310A869F-F78B-47D8-9816-5AA9F275D768}">
      <dsp:nvSpPr>
        <dsp:cNvPr id="0" name=""/>
        <dsp:cNvSpPr/>
      </dsp:nvSpPr>
      <dsp:spPr>
        <a:xfrm>
          <a:off x="2794000" y="3725333"/>
          <a:ext cx="2539999" cy="1524000"/>
        </a:xfrm>
        <a:prstGeom prst="rect">
          <a:avLst/>
        </a:prstGeom>
        <a:solidFill>
          <a:schemeClr val="accent1">
            <a:lumMod val="20000"/>
            <a:lumOff val="80000"/>
          </a:schemeClr>
        </a:solidFill>
        <a:ln w="1905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noProof="0" dirty="0">
              <a:solidFill>
                <a:sysClr val="windowText" lastClr="000000"/>
              </a:solidFill>
            </a:rPr>
            <a:t>Text mining or sentiment analysis</a:t>
          </a:r>
        </a:p>
      </dsp:txBody>
      <dsp:txXfrm>
        <a:off x="2794000" y="3725333"/>
        <a:ext cx="2539999" cy="1524000"/>
      </dsp:txXfrm>
    </dsp:sp>
    <dsp:sp modelId="{C3051279-541E-4016-8950-99473086D83B}">
      <dsp:nvSpPr>
        <dsp:cNvPr id="0" name=""/>
        <dsp:cNvSpPr/>
      </dsp:nvSpPr>
      <dsp:spPr>
        <a:xfrm>
          <a:off x="5587999" y="3725333"/>
          <a:ext cx="2539999" cy="1524000"/>
        </a:xfrm>
        <a:prstGeom prst="rect">
          <a:avLst/>
        </a:prstGeom>
        <a:no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endParaRPr lang="en-GB" sz="1200" kern="1200" noProof="0" dirty="0">
            <a:solidFill>
              <a:schemeClr val="bg1"/>
            </a:solidFill>
          </a:endParaRPr>
        </a:p>
      </dsp:txBody>
      <dsp:txXfrm>
        <a:off x="5587999" y="3725333"/>
        <a:ext cx="2539999" cy="152400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38572E-4022-4C8B-8772-C53C2A039884}" type="datetimeFigureOut">
              <a:rPr lang="es-ES" smtClean="0"/>
              <a:t>02/06/2026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FE6B85-5644-4255-9B9A-11452F17E177}" type="slidenum">
              <a:rPr lang="es-ES" smtClean="0"/>
              <a:t>‹Nº›</a:t>
            </a:fld>
            <a:endParaRPr lang="es-ES"/>
          </a:p>
        </p:txBody>
      </p:sp>
    </p:spTree>
    <p:extLst>
      <p:ext uri="{BB962C8B-B14F-4D97-AF65-F5344CB8AC3E}">
        <p14:creationId xmlns:p14="http://schemas.microsoft.com/office/powerpoint/2010/main" val="60719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ES"/>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6FE6B85-5644-4255-9B9A-11452F17E177}" type="slidenum">
              <a:rPr lang="es-ES" smtClean="0"/>
              <a:t>1</a:t>
            </a:fld>
            <a:endParaRPr lang="es-ES"/>
          </a:p>
        </p:txBody>
      </p:sp>
    </p:spTree>
    <p:extLst>
      <p:ext uri="{BB962C8B-B14F-4D97-AF65-F5344CB8AC3E}">
        <p14:creationId xmlns:p14="http://schemas.microsoft.com/office/powerpoint/2010/main" val="1472216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ES"/>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6FE6B85-5644-4255-9B9A-11452F17E177}" type="slidenum">
              <a:rPr lang="es-ES" smtClean="0"/>
              <a:t>8</a:t>
            </a:fld>
            <a:endParaRPr lang="es-ES"/>
          </a:p>
        </p:txBody>
      </p:sp>
    </p:spTree>
    <p:extLst>
      <p:ext uri="{BB962C8B-B14F-4D97-AF65-F5344CB8AC3E}">
        <p14:creationId xmlns:p14="http://schemas.microsoft.com/office/powerpoint/2010/main" val="8541669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ES"/>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6FE6B85-5644-4255-9B9A-11452F17E177}" type="slidenum">
              <a:rPr lang="es-ES" smtClean="0"/>
              <a:t>10</a:t>
            </a:fld>
            <a:endParaRPr lang="es-ES"/>
          </a:p>
        </p:txBody>
      </p:sp>
    </p:spTree>
    <p:extLst>
      <p:ext uri="{BB962C8B-B14F-4D97-AF65-F5344CB8AC3E}">
        <p14:creationId xmlns:p14="http://schemas.microsoft.com/office/powerpoint/2010/main" val="1664718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F1B326-E521-1205-8420-C3733C7179B1}"/>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1BE268A4-6792-BEEB-60A5-E2CF0F337A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A32C8100-FE37-5B51-86BB-E529EDC26B94}"/>
              </a:ext>
            </a:extLst>
          </p:cNvPr>
          <p:cNvSpPr>
            <a:spLocks noGrp="1"/>
          </p:cNvSpPr>
          <p:nvPr>
            <p:ph type="dt" sz="half" idx="10"/>
          </p:nvPr>
        </p:nvSpPr>
        <p:spPr/>
        <p:txBody>
          <a:bodyPr/>
          <a:lstStyle/>
          <a:p>
            <a:fld id="{6C8EC3B6-951E-42C9-8E78-E6AA6576B24C}" type="datetimeFigureOut">
              <a:rPr lang="es-ES" smtClean="0"/>
              <a:t>02/06/2026</a:t>
            </a:fld>
            <a:endParaRPr lang="es-ES"/>
          </a:p>
        </p:txBody>
      </p:sp>
      <p:sp>
        <p:nvSpPr>
          <p:cNvPr id="5" name="Marcador de pie de página 4">
            <a:extLst>
              <a:ext uri="{FF2B5EF4-FFF2-40B4-BE49-F238E27FC236}">
                <a16:creationId xmlns:a16="http://schemas.microsoft.com/office/drawing/2014/main" id="{AD778084-C857-DE5D-FA56-557900CDA06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5148C8F-527E-1121-AD14-FF2E70BCDFE1}"/>
              </a:ext>
            </a:extLst>
          </p:cNvPr>
          <p:cNvSpPr>
            <a:spLocks noGrp="1"/>
          </p:cNvSpPr>
          <p:nvPr>
            <p:ph type="sldNum" sz="quarter" idx="12"/>
          </p:nvPr>
        </p:nvSpPr>
        <p:spPr/>
        <p:txBody>
          <a:bodyPr/>
          <a:lstStyle/>
          <a:p>
            <a:fld id="{F0EE51EA-CEDE-49A2-AB26-1DBB375EFD40}" type="slidenum">
              <a:rPr lang="es-ES" smtClean="0"/>
              <a:t>‹Nº›</a:t>
            </a:fld>
            <a:endParaRPr lang="es-ES"/>
          </a:p>
        </p:txBody>
      </p:sp>
    </p:spTree>
    <p:extLst>
      <p:ext uri="{BB962C8B-B14F-4D97-AF65-F5344CB8AC3E}">
        <p14:creationId xmlns:p14="http://schemas.microsoft.com/office/powerpoint/2010/main" val="678917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14C721-DAA7-1908-93F3-DE1A91DBF783}"/>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76628B9-2092-F4FF-FEA7-A62187DF846E}"/>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3FA6C13-482C-D2C2-B4A3-8C1ED7F516E7}"/>
              </a:ext>
            </a:extLst>
          </p:cNvPr>
          <p:cNvSpPr>
            <a:spLocks noGrp="1"/>
          </p:cNvSpPr>
          <p:nvPr>
            <p:ph type="dt" sz="half" idx="10"/>
          </p:nvPr>
        </p:nvSpPr>
        <p:spPr/>
        <p:txBody>
          <a:bodyPr/>
          <a:lstStyle/>
          <a:p>
            <a:fld id="{6C8EC3B6-951E-42C9-8E78-E6AA6576B24C}" type="datetimeFigureOut">
              <a:rPr lang="es-ES" smtClean="0"/>
              <a:t>02/06/2026</a:t>
            </a:fld>
            <a:endParaRPr lang="es-ES"/>
          </a:p>
        </p:txBody>
      </p:sp>
      <p:sp>
        <p:nvSpPr>
          <p:cNvPr id="5" name="Marcador de pie de página 4">
            <a:extLst>
              <a:ext uri="{FF2B5EF4-FFF2-40B4-BE49-F238E27FC236}">
                <a16:creationId xmlns:a16="http://schemas.microsoft.com/office/drawing/2014/main" id="{F305E2E4-D778-67E8-980F-A0D8EB00C5D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5BF766-D2F4-16C0-72B0-7729D1311DC1}"/>
              </a:ext>
            </a:extLst>
          </p:cNvPr>
          <p:cNvSpPr>
            <a:spLocks noGrp="1"/>
          </p:cNvSpPr>
          <p:nvPr>
            <p:ph type="sldNum" sz="quarter" idx="12"/>
          </p:nvPr>
        </p:nvSpPr>
        <p:spPr/>
        <p:txBody>
          <a:bodyPr/>
          <a:lstStyle/>
          <a:p>
            <a:fld id="{F0EE51EA-CEDE-49A2-AB26-1DBB375EFD40}" type="slidenum">
              <a:rPr lang="es-ES" smtClean="0"/>
              <a:t>‹Nº›</a:t>
            </a:fld>
            <a:endParaRPr lang="es-ES"/>
          </a:p>
        </p:txBody>
      </p:sp>
    </p:spTree>
    <p:extLst>
      <p:ext uri="{BB962C8B-B14F-4D97-AF65-F5344CB8AC3E}">
        <p14:creationId xmlns:p14="http://schemas.microsoft.com/office/powerpoint/2010/main" val="1634371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EE4891BA-D5B0-3175-EFB8-CFCD2E25C37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BC5D31F4-4080-8077-FA10-464F31A27845}"/>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2BC8134-1901-E9F7-6A14-55E747AC2DC3}"/>
              </a:ext>
            </a:extLst>
          </p:cNvPr>
          <p:cNvSpPr>
            <a:spLocks noGrp="1"/>
          </p:cNvSpPr>
          <p:nvPr>
            <p:ph type="dt" sz="half" idx="10"/>
          </p:nvPr>
        </p:nvSpPr>
        <p:spPr/>
        <p:txBody>
          <a:bodyPr/>
          <a:lstStyle/>
          <a:p>
            <a:fld id="{6C8EC3B6-951E-42C9-8E78-E6AA6576B24C}" type="datetimeFigureOut">
              <a:rPr lang="es-ES" smtClean="0"/>
              <a:t>02/06/2026</a:t>
            </a:fld>
            <a:endParaRPr lang="es-ES"/>
          </a:p>
        </p:txBody>
      </p:sp>
      <p:sp>
        <p:nvSpPr>
          <p:cNvPr id="5" name="Marcador de pie de página 4">
            <a:extLst>
              <a:ext uri="{FF2B5EF4-FFF2-40B4-BE49-F238E27FC236}">
                <a16:creationId xmlns:a16="http://schemas.microsoft.com/office/drawing/2014/main" id="{7D601C3C-8263-1FEA-AE6C-8B68A402849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8AF4744-8078-04A2-9023-544B217BB459}"/>
              </a:ext>
            </a:extLst>
          </p:cNvPr>
          <p:cNvSpPr>
            <a:spLocks noGrp="1"/>
          </p:cNvSpPr>
          <p:nvPr>
            <p:ph type="sldNum" sz="quarter" idx="12"/>
          </p:nvPr>
        </p:nvSpPr>
        <p:spPr/>
        <p:txBody>
          <a:bodyPr/>
          <a:lstStyle/>
          <a:p>
            <a:fld id="{F0EE51EA-CEDE-49A2-AB26-1DBB375EFD40}" type="slidenum">
              <a:rPr lang="es-ES" smtClean="0"/>
              <a:t>‹Nº›</a:t>
            </a:fld>
            <a:endParaRPr lang="es-ES"/>
          </a:p>
        </p:txBody>
      </p:sp>
    </p:spTree>
    <p:extLst>
      <p:ext uri="{BB962C8B-B14F-4D97-AF65-F5344CB8AC3E}">
        <p14:creationId xmlns:p14="http://schemas.microsoft.com/office/powerpoint/2010/main" val="2708699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C0FB8F-A26C-2027-F533-A921FF74DC5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EB132F6-E4B6-815C-5337-8C183D669733}"/>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F8235988-35B8-D4AA-B204-6A15F05B279C}"/>
              </a:ext>
            </a:extLst>
          </p:cNvPr>
          <p:cNvSpPr>
            <a:spLocks noGrp="1"/>
          </p:cNvSpPr>
          <p:nvPr>
            <p:ph type="dt" sz="half" idx="10"/>
          </p:nvPr>
        </p:nvSpPr>
        <p:spPr/>
        <p:txBody>
          <a:bodyPr/>
          <a:lstStyle/>
          <a:p>
            <a:fld id="{6C8EC3B6-951E-42C9-8E78-E6AA6576B24C}" type="datetimeFigureOut">
              <a:rPr lang="es-ES" smtClean="0"/>
              <a:t>02/06/2026</a:t>
            </a:fld>
            <a:endParaRPr lang="es-ES"/>
          </a:p>
        </p:txBody>
      </p:sp>
      <p:sp>
        <p:nvSpPr>
          <p:cNvPr id="5" name="Marcador de pie de página 4">
            <a:extLst>
              <a:ext uri="{FF2B5EF4-FFF2-40B4-BE49-F238E27FC236}">
                <a16:creationId xmlns:a16="http://schemas.microsoft.com/office/drawing/2014/main" id="{DC9F8580-27DB-0857-07E5-3E1B508360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B9E47FC-D823-CBD9-2EE1-8E60827E823A}"/>
              </a:ext>
            </a:extLst>
          </p:cNvPr>
          <p:cNvSpPr>
            <a:spLocks noGrp="1"/>
          </p:cNvSpPr>
          <p:nvPr>
            <p:ph type="sldNum" sz="quarter" idx="12"/>
          </p:nvPr>
        </p:nvSpPr>
        <p:spPr/>
        <p:txBody>
          <a:bodyPr/>
          <a:lstStyle/>
          <a:p>
            <a:fld id="{F0EE51EA-CEDE-49A2-AB26-1DBB375EFD40}" type="slidenum">
              <a:rPr lang="es-ES" smtClean="0"/>
              <a:t>‹Nº›</a:t>
            </a:fld>
            <a:endParaRPr lang="es-ES"/>
          </a:p>
        </p:txBody>
      </p:sp>
    </p:spTree>
    <p:extLst>
      <p:ext uri="{BB962C8B-B14F-4D97-AF65-F5344CB8AC3E}">
        <p14:creationId xmlns:p14="http://schemas.microsoft.com/office/powerpoint/2010/main" val="20104730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EA22512-79A4-4938-ED1F-06A1BF0B6DAF}"/>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B0B94C38-5BA0-5ED1-FBEF-4D91E91D143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426F9A08-18A7-996A-0835-F77F78BB7E7F}"/>
              </a:ext>
            </a:extLst>
          </p:cNvPr>
          <p:cNvSpPr>
            <a:spLocks noGrp="1"/>
          </p:cNvSpPr>
          <p:nvPr>
            <p:ph type="dt" sz="half" idx="10"/>
          </p:nvPr>
        </p:nvSpPr>
        <p:spPr/>
        <p:txBody>
          <a:bodyPr/>
          <a:lstStyle/>
          <a:p>
            <a:fld id="{6C8EC3B6-951E-42C9-8E78-E6AA6576B24C}" type="datetimeFigureOut">
              <a:rPr lang="es-ES" smtClean="0"/>
              <a:t>02/06/2026</a:t>
            </a:fld>
            <a:endParaRPr lang="es-ES"/>
          </a:p>
        </p:txBody>
      </p:sp>
      <p:sp>
        <p:nvSpPr>
          <p:cNvPr id="5" name="Marcador de pie de página 4">
            <a:extLst>
              <a:ext uri="{FF2B5EF4-FFF2-40B4-BE49-F238E27FC236}">
                <a16:creationId xmlns:a16="http://schemas.microsoft.com/office/drawing/2014/main" id="{A10BC66A-B8CE-0E1E-6696-3FF4A14BF64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9F75E5F-511F-3E34-3F7E-B7B29116FF4E}"/>
              </a:ext>
            </a:extLst>
          </p:cNvPr>
          <p:cNvSpPr>
            <a:spLocks noGrp="1"/>
          </p:cNvSpPr>
          <p:nvPr>
            <p:ph type="sldNum" sz="quarter" idx="12"/>
          </p:nvPr>
        </p:nvSpPr>
        <p:spPr/>
        <p:txBody>
          <a:bodyPr/>
          <a:lstStyle/>
          <a:p>
            <a:fld id="{F0EE51EA-CEDE-49A2-AB26-1DBB375EFD40}" type="slidenum">
              <a:rPr lang="es-ES" smtClean="0"/>
              <a:t>‹Nº›</a:t>
            </a:fld>
            <a:endParaRPr lang="es-ES"/>
          </a:p>
        </p:txBody>
      </p:sp>
    </p:spTree>
    <p:extLst>
      <p:ext uri="{BB962C8B-B14F-4D97-AF65-F5344CB8AC3E}">
        <p14:creationId xmlns:p14="http://schemas.microsoft.com/office/powerpoint/2010/main" val="3518084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6793221-B5F0-1B45-DF1D-384BD03D34C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EA365F4-C674-C90D-241E-BE45BF6E20A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E37D28A-9C04-1F87-2C1F-99746C15FF9C}"/>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D937C073-4C7B-B58A-6939-DD192CB03F41}"/>
              </a:ext>
            </a:extLst>
          </p:cNvPr>
          <p:cNvSpPr>
            <a:spLocks noGrp="1"/>
          </p:cNvSpPr>
          <p:nvPr>
            <p:ph type="dt" sz="half" idx="10"/>
          </p:nvPr>
        </p:nvSpPr>
        <p:spPr/>
        <p:txBody>
          <a:bodyPr/>
          <a:lstStyle/>
          <a:p>
            <a:fld id="{6C8EC3B6-951E-42C9-8E78-E6AA6576B24C}" type="datetimeFigureOut">
              <a:rPr lang="es-ES" smtClean="0"/>
              <a:t>02/06/2026</a:t>
            </a:fld>
            <a:endParaRPr lang="es-ES"/>
          </a:p>
        </p:txBody>
      </p:sp>
      <p:sp>
        <p:nvSpPr>
          <p:cNvPr id="6" name="Marcador de pie de página 5">
            <a:extLst>
              <a:ext uri="{FF2B5EF4-FFF2-40B4-BE49-F238E27FC236}">
                <a16:creationId xmlns:a16="http://schemas.microsoft.com/office/drawing/2014/main" id="{1D237848-D552-CD07-6925-53042893E16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B5F6AD6-DC7D-FA86-938D-94BBCEEC4F35}"/>
              </a:ext>
            </a:extLst>
          </p:cNvPr>
          <p:cNvSpPr>
            <a:spLocks noGrp="1"/>
          </p:cNvSpPr>
          <p:nvPr>
            <p:ph type="sldNum" sz="quarter" idx="12"/>
          </p:nvPr>
        </p:nvSpPr>
        <p:spPr/>
        <p:txBody>
          <a:bodyPr/>
          <a:lstStyle/>
          <a:p>
            <a:fld id="{F0EE51EA-CEDE-49A2-AB26-1DBB375EFD40}" type="slidenum">
              <a:rPr lang="es-ES" smtClean="0"/>
              <a:t>‹Nº›</a:t>
            </a:fld>
            <a:endParaRPr lang="es-ES"/>
          </a:p>
        </p:txBody>
      </p:sp>
    </p:spTree>
    <p:extLst>
      <p:ext uri="{BB962C8B-B14F-4D97-AF65-F5344CB8AC3E}">
        <p14:creationId xmlns:p14="http://schemas.microsoft.com/office/powerpoint/2010/main" val="4106930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0245BB-725B-8D9A-7102-4490D6BB553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1C836B-7BC3-36E2-9674-81283C2AAD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D9F2FD7-713B-27D7-8BF3-DFF3D5322DD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01B7F0E-382D-8DB1-45D8-237387350C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FDCFF792-1F70-3D66-04EB-C8D39E3354F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4EFCC82A-64F7-E7F9-7BEC-4A67D1F7FB37}"/>
              </a:ext>
            </a:extLst>
          </p:cNvPr>
          <p:cNvSpPr>
            <a:spLocks noGrp="1"/>
          </p:cNvSpPr>
          <p:nvPr>
            <p:ph type="dt" sz="half" idx="10"/>
          </p:nvPr>
        </p:nvSpPr>
        <p:spPr/>
        <p:txBody>
          <a:bodyPr/>
          <a:lstStyle/>
          <a:p>
            <a:fld id="{6C8EC3B6-951E-42C9-8E78-E6AA6576B24C}" type="datetimeFigureOut">
              <a:rPr lang="es-ES" smtClean="0"/>
              <a:t>02/06/2026</a:t>
            </a:fld>
            <a:endParaRPr lang="es-ES"/>
          </a:p>
        </p:txBody>
      </p:sp>
      <p:sp>
        <p:nvSpPr>
          <p:cNvPr id="8" name="Marcador de pie de página 7">
            <a:extLst>
              <a:ext uri="{FF2B5EF4-FFF2-40B4-BE49-F238E27FC236}">
                <a16:creationId xmlns:a16="http://schemas.microsoft.com/office/drawing/2014/main" id="{CA632948-543D-3124-4A89-C3978F3D41E8}"/>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3F53754F-AA26-CF00-85B7-28F103F19977}"/>
              </a:ext>
            </a:extLst>
          </p:cNvPr>
          <p:cNvSpPr>
            <a:spLocks noGrp="1"/>
          </p:cNvSpPr>
          <p:nvPr>
            <p:ph type="sldNum" sz="quarter" idx="12"/>
          </p:nvPr>
        </p:nvSpPr>
        <p:spPr/>
        <p:txBody>
          <a:bodyPr/>
          <a:lstStyle/>
          <a:p>
            <a:fld id="{F0EE51EA-CEDE-49A2-AB26-1DBB375EFD40}" type="slidenum">
              <a:rPr lang="es-ES" smtClean="0"/>
              <a:t>‹Nº›</a:t>
            </a:fld>
            <a:endParaRPr lang="es-ES"/>
          </a:p>
        </p:txBody>
      </p:sp>
    </p:spTree>
    <p:extLst>
      <p:ext uri="{BB962C8B-B14F-4D97-AF65-F5344CB8AC3E}">
        <p14:creationId xmlns:p14="http://schemas.microsoft.com/office/powerpoint/2010/main" val="3950019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60623E-CEAC-1E1B-FEE0-D030A3DC1C86}"/>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20345B59-C69F-7439-7DEE-71E40C9A8097}"/>
              </a:ext>
            </a:extLst>
          </p:cNvPr>
          <p:cNvSpPr>
            <a:spLocks noGrp="1"/>
          </p:cNvSpPr>
          <p:nvPr>
            <p:ph type="dt" sz="half" idx="10"/>
          </p:nvPr>
        </p:nvSpPr>
        <p:spPr/>
        <p:txBody>
          <a:bodyPr/>
          <a:lstStyle/>
          <a:p>
            <a:fld id="{6C8EC3B6-951E-42C9-8E78-E6AA6576B24C}" type="datetimeFigureOut">
              <a:rPr lang="es-ES" smtClean="0"/>
              <a:t>02/06/2026</a:t>
            </a:fld>
            <a:endParaRPr lang="es-ES"/>
          </a:p>
        </p:txBody>
      </p:sp>
      <p:sp>
        <p:nvSpPr>
          <p:cNvPr id="4" name="Marcador de pie de página 3">
            <a:extLst>
              <a:ext uri="{FF2B5EF4-FFF2-40B4-BE49-F238E27FC236}">
                <a16:creationId xmlns:a16="http://schemas.microsoft.com/office/drawing/2014/main" id="{BA3E0DA5-97DB-EA07-F463-60BB7443261B}"/>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163F900C-9AA5-AC30-4A3A-4874344AEB3A}"/>
              </a:ext>
            </a:extLst>
          </p:cNvPr>
          <p:cNvSpPr>
            <a:spLocks noGrp="1"/>
          </p:cNvSpPr>
          <p:nvPr>
            <p:ph type="sldNum" sz="quarter" idx="12"/>
          </p:nvPr>
        </p:nvSpPr>
        <p:spPr/>
        <p:txBody>
          <a:bodyPr/>
          <a:lstStyle/>
          <a:p>
            <a:fld id="{F0EE51EA-CEDE-49A2-AB26-1DBB375EFD40}" type="slidenum">
              <a:rPr lang="es-ES" smtClean="0"/>
              <a:t>‹Nº›</a:t>
            </a:fld>
            <a:endParaRPr lang="es-ES"/>
          </a:p>
        </p:txBody>
      </p:sp>
    </p:spTree>
    <p:extLst>
      <p:ext uri="{BB962C8B-B14F-4D97-AF65-F5344CB8AC3E}">
        <p14:creationId xmlns:p14="http://schemas.microsoft.com/office/powerpoint/2010/main" val="1419016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E96B5E0-CCDB-0053-8A7D-BD278926DDCB}"/>
              </a:ext>
            </a:extLst>
          </p:cNvPr>
          <p:cNvSpPr>
            <a:spLocks noGrp="1"/>
          </p:cNvSpPr>
          <p:nvPr>
            <p:ph type="dt" sz="half" idx="10"/>
          </p:nvPr>
        </p:nvSpPr>
        <p:spPr/>
        <p:txBody>
          <a:bodyPr/>
          <a:lstStyle/>
          <a:p>
            <a:fld id="{6C8EC3B6-951E-42C9-8E78-E6AA6576B24C}" type="datetimeFigureOut">
              <a:rPr lang="es-ES" smtClean="0"/>
              <a:t>02/06/2026</a:t>
            </a:fld>
            <a:endParaRPr lang="es-ES"/>
          </a:p>
        </p:txBody>
      </p:sp>
      <p:sp>
        <p:nvSpPr>
          <p:cNvPr id="3" name="Marcador de pie de página 2">
            <a:extLst>
              <a:ext uri="{FF2B5EF4-FFF2-40B4-BE49-F238E27FC236}">
                <a16:creationId xmlns:a16="http://schemas.microsoft.com/office/drawing/2014/main" id="{69943758-2E15-2983-7FFC-E1FC3CAF73D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445F6FF3-F1CF-3F46-331F-DC91DD2C9D3F}"/>
              </a:ext>
            </a:extLst>
          </p:cNvPr>
          <p:cNvSpPr>
            <a:spLocks noGrp="1"/>
          </p:cNvSpPr>
          <p:nvPr>
            <p:ph type="sldNum" sz="quarter" idx="12"/>
          </p:nvPr>
        </p:nvSpPr>
        <p:spPr/>
        <p:txBody>
          <a:bodyPr/>
          <a:lstStyle/>
          <a:p>
            <a:fld id="{F0EE51EA-CEDE-49A2-AB26-1DBB375EFD40}" type="slidenum">
              <a:rPr lang="es-ES" smtClean="0"/>
              <a:t>‹Nº›</a:t>
            </a:fld>
            <a:endParaRPr lang="es-ES"/>
          </a:p>
        </p:txBody>
      </p:sp>
    </p:spTree>
    <p:extLst>
      <p:ext uri="{BB962C8B-B14F-4D97-AF65-F5344CB8AC3E}">
        <p14:creationId xmlns:p14="http://schemas.microsoft.com/office/powerpoint/2010/main" val="2831033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91FBCC-1B42-785E-7ABF-FC30D2678AC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DE057E5-2736-E8C6-A01B-2DD521505A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DCCFE1FF-DA6B-550B-3988-6A974246B4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B217150-29EF-9226-4199-530C3BC88C12}"/>
              </a:ext>
            </a:extLst>
          </p:cNvPr>
          <p:cNvSpPr>
            <a:spLocks noGrp="1"/>
          </p:cNvSpPr>
          <p:nvPr>
            <p:ph type="dt" sz="half" idx="10"/>
          </p:nvPr>
        </p:nvSpPr>
        <p:spPr/>
        <p:txBody>
          <a:bodyPr/>
          <a:lstStyle/>
          <a:p>
            <a:fld id="{6C8EC3B6-951E-42C9-8E78-E6AA6576B24C}" type="datetimeFigureOut">
              <a:rPr lang="es-ES" smtClean="0"/>
              <a:t>02/06/2026</a:t>
            </a:fld>
            <a:endParaRPr lang="es-ES"/>
          </a:p>
        </p:txBody>
      </p:sp>
      <p:sp>
        <p:nvSpPr>
          <p:cNvPr id="6" name="Marcador de pie de página 5">
            <a:extLst>
              <a:ext uri="{FF2B5EF4-FFF2-40B4-BE49-F238E27FC236}">
                <a16:creationId xmlns:a16="http://schemas.microsoft.com/office/drawing/2014/main" id="{28F42151-281F-2406-CB03-D42740507BE1}"/>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448A054-49DC-AE9F-AABF-A972CCE7C82D}"/>
              </a:ext>
            </a:extLst>
          </p:cNvPr>
          <p:cNvSpPr>
            <a:spLocks noGrp="1"/>
          </p:cNvSpPr>
          <p:nvPr>
            <p:ph type="sldNum" sz="quarter" idx="12"/>
          </p:nvPr>
        </p:nvSpPr>
        <p:spPr/>
        <p:txBody>
          <a:bodyPr/>
          <a:lstStyle/>
          <a:p>
            <a:fld id="{F0EE51EA-CEDE-49A2-AB26-1DBB375EFD40}" type="slidenum">
              <a:rPr lang="es-ES" smtClean="0"/>
              <a:t>‹Nº›</a:t>
            </a:fld>
            <a:endParaRPr lang="es-ES"/>
          </a:p>
        </p:txBody>
      </p:sp>
    </p:spTree>
    <p:extLst>
      <p:ext uri="{BB962C8B-B14F-4D97-AF65-F5344CB8AC3E}">
        <p14:creationId xmlns:p14="http://schemas.microsoft.com/office/powerpoint/2010/main" val="844116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4070EC-AEDD-4671-792A-0556C14886B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6C591D79-FE89-4F5E-CB19-35A8F67355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F72FE167-0C98-9746-3D2F-359123ACF7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1D5E888-9FF7-D681-7EE1-800FD343F9DC}"/>
              </a:ext>
            </a:extLst>
          </p:cNvPr>
          <p:cNvSpPr>
            <a:spLocks noGrp="1"/>
          </p:cNvSpPr>
          <p:nvPr>
            <p:ph type="dt" sz="half" idx="10"/>
          </p:nvPr>
        </p:nvSpPr>
        <p:spPr/>
        <p:txBody>
          <a:bodyPr/>
          <a:lstStyle/>
          <a:p>
            <a:fld id="{6C8EC3B6-951E-42C9-8E78-E6AA6576B24C}" type="datetimeFigureOut">
              <a:rPr lang="es-ES" smtClean="0"/>
              <a:t>02/06/2026</a:t>
            </a:fld>
            <a:endParaRPr lang="es-ES"/>
          </a:p>
        </p:txBody>
      </p:sp>
      <p:sp>
        <p:nvSpPr>
          <p:cNvPr id="6" name="Marcador de pie de página 5">
            <a:extLst>
              <a:ext uri="{FF2B5EF4-FFF2-40B4-BE49-F238E27FC236}">
                <a16:creationId xmlns:a16="http://schemas.microsoft.com/office/drawing/2014/main" id="{8A7687C8-A123-99D3-50A6-B01D513EEA65}"/>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296443C-1897-57D8-CD55-A72B004752E7}"/>
              </a:ext>
            </a:extLst>
          </p:cNvPr>
          <p:cNvSpPr>
            <a:spLocks noGrp="1"/>
          </p:cNvSpPr>
          <p:nvPr>
            <p:ph type="sldNum" sz="quarter" idx="12"/>
          </p:nvPr>
        </p:nvSpPr>
        <p:spPr/>
        <p:txBody>
          <a:bodyPr/>
          <a:lstStyle/>
          <a:p>
            <a:fld id="{F0EE51EA-CEDE-49A2-AB26-1DBB375EFD40}" type="slidenum">
              <a:rPr lang="es-ES" smtClean="0"/>
              <a:t>‹Nº›</a:t>
            </a:fld>
            <a:endParaRPr lang="es-ES"/>
          </a:p>
        </p:txBody>
      </p:sp>
    </p:spTree>
    <p:extLst>
      <p:ext uri="{BB962C8B-B14F-4D97-AF65-F5344CB8AC3E}">
        <p14:creationId xmlns:p14="http://schemas.microsoft.com/office/powerpoint/2010/main" val="746238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23DCDDB3-20C3-B519-E240-5CF01BAD1C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099D88D-EF71-F6FF-35E2-6A895A3B24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C422089-4623-991E-9FAD-5B0AB0D64C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C8EC3B6-951E-42C9-8E78-E6AA6576B24C}" type="datetimeFigureOut">
              <a:rPr lang="es-ES" smtClean="0"/>
              <a:t>02/06/2026</a:t>
            </a:fld>
            <a:endParaRPr lang="es-ES"/>
          </a:p>
        </p:txBody>
      </p:sp>
      <p:sp>
        <p:nvSpPr>
          <p:cNvPr id="5" name="Marcador de pie de página 4">
            <a:extLst>
              <a:ext uri="{FF2B5EF4-FFF2-40B4-BE49-F238E27FC236}">
                <a16:creationId xmlns:a16="http://schemas.microsoft.com/office/drawing/2014/main" id="{B535F477-F116-1C41-723B-D3DC575F4A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56028146-9C41-A0B6-44ED-9CA40933CF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0EE51EA-CEDE-49A2-AB26-1DBB375EFD40}" type="slidenum">
              <a:rPr lang="es-ES" smtClean="0"/>
              <a:t>‹Nº›</a:t>
            </a:fld>
            <a:endParaRPr lang="es-ES"/>
          </a:p>
        </p:txBody>
      </p:sp>
    </p:spTree>
    <p:extLst>
      <p:ext uri="{BB962C8B-B14F-4D97-AF65-F5344CB8AC3E}">
        <p14:creationId xmlns:p14="http://schemas.microsoft.com/office/powerpoint/2010/main" val="31975150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2.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005A4E-EE8C-E7E6-F80B-A2B2A311E9F0}"/>
              </a:ext>
            </a:extLst>
          </p:cNvPr>
          <p:cNvSpPr>
            <a:spLocks noGrp="1"/>
          </p:cNvSpPr>
          <p:nvPr>
            <p:ph type="ctrTitle"/>
          </p:nvPr>
        </p:nvSpPr>
        <p:spPr>
          <a:xfrm>
            <a:off x="3771552" y="1013913"/>
            <a:ext cx="8211898" cy="2387600"/>
          </a:xfrm>
        </p:spPr>
        <p:txBody>
          <a:bodyPr>
            <a:normAutofit/>
          </a:bodyPr>
          <a:lstStyle/>
          <a:p>
            <a:r>
              <a:rPr lang="en-GB" sz="3200" b="1" noProof="0" dirty="0">
                <a:solidFill>
                  <a:schemeClr val="tx2">
                    <a:lumMod val="75000"/>
                    <a:lumOff val="25000"/>
                  </a:schemeClr>
                </a:solidFill>
              </a:rPr>
              <a:t>Educational intervention for students with High Intellectual Ability:</a:t>
            </a:r>
            <a:br>
              <a:rPr lang="en-GB" sz="3200" b="1" noProof="0" dirty="0"/>
            </a:br>
            <a:br>
              <a:rPr lang="en-GB" sz="1600" b="1" noProof="0" dirty="0"/>
            </a:br>
            <a:r>
              <a:rPr lang="en-GB" sz="2200" noProof="0" dirty="0">
                <a:solidFill>
                  <a:srgbClr val="2670B4"/>
                </a:solidFill>
              </a:rPr>
              <a:t>Development of cognitive, academic, and socioemotional skills</a:t>
            </a:r>
          </a:p>
        </p:txBody>
      </p:sp>
      <p:sp>
        <p:nvSpPr>
          <p:cNvPr id="3" name="Subtítulo 2">
            <a:extLst>
              <a:ext uri="{FF2B5EF4-FFF2-40B4-BE49-F238E27FC236}">
                <a16:creationId xmlns:a16="http://schemas.microsoft.com/office/drawing/2014/main" id="{F8F8744C-297A-7F7D-35D7-D14ACBDE62BA}"/>
              </a:ext>
            </a:extLst>
          </p:cNvPr>
          <p:cNvSpPr>
            <a:spLocks noGrp="1"/>
          </p:cNvSpPr>
          <p:nvPr>
            <p:ph type="subTitle" idx="1"/>
          </p:nvPr>
        </p:nvSpPr>
        <p:spPr>
          <a:xfrm>
            <a:off x="3771552" y="3537870"/>
            <a:ext cx="8211899" cy="1655762"/>
          </a:xfrm>
        </p:spPr>
        <p:txBody>
          <a:bodyPr>
            <a:normAutofit/>
          </a:bodyPr>
          <a:lstStyle/>
          <a:p>
            <a:r>
              <a:rPr lang="en-GB" sz="1800" noProof="0" dirty="0"/>
              <a:t>Diego Lería Ugarte</a:t>
            </a:r>
          </a:p>
          <a:p>
            <a:r>
              <a:rPr lang="en-GB" sz="1200" noProof="0" dirty="0"/>
              <a:t>Predoctoral researcher</a:t>
            </a:r>
          </a:p>
          <a:p>
            <a:r>
              <a:rPr lang="en-GB" sz="1200" noProof="0" dirty="0"/>
              <a:t>Department of Educational Sciences, Faculty of Arts and Education, University of La Rioja</a:t>
            </a:r>
          </a:p>
          <a:p>
            <a:endParaRPr lang="en-GB" sz="600" noProof="0" dirty="0"/>
          </a:p>
          <a:p>
            <a:r>
              <a:rPr lang="en-GB" sz="1800" noProof="0" dirty="0"/>
              <a:t>Directors: Sylvia Sastre i Riba, Christoph Perleth, &amp; Antoni Castelló Tarrida</a:t>
            </a:r>
          </a:p>
          <a:p>
            <a:endParaRPr lang="en-GB" sz="1800" b="1" noProof="0" dirty="0"/>
          </a:p>
        </p:txBody>
      </p:sp>
      <p:grpSp>
        <p:nvGrpSpPr>
          <p:cNvPr id="48" name="Grupo 47">
            <a:extLst>
              <a:ext uri="{FF2B5EF4-FFF2-40B4-BE49-F238E27FC236}">
                <a16:creationId xmlns:a16="http://schemas.microsoft.com/office/drawing/2014/main" id="{69276891-6791-7F7B-C296-3ECCE176DBD6}"/>
              </a:ext>
            </a:extLst>
          </p:cNvPr>
          <p:cNvGrpSpPr/>
          <p:nvPr/>
        </p:nvGrpSpPr>
        <p:grpSpPr>
          <a:xfrm>
            <a:off x="454142" y="1389915"/>
            <a:ext cx="3240000" cy="3924000"/>
            <a:chOff x="454142" y="1389915"/>
            <a:chExt cx="3376054" cy="4078170"/>
          </a:xfrm>
        </p:grpSpPr>
        <p:grpSp>
          <p:nvGrpSpPr>
            <p:cNvPr id="4" name="Google Shape;57;p15">
              <a:extLst>
                <a:ext uri="{FF2B5EF4-FFF2-40B4-BE49-F238E27FC236}">
                  <a16:creationId xmlns:a16="http://schemas.microsoft.com/office/drawing/2014/main" id="{A2D45081-40DB-A083-F7D1-81D90B713A72}"/>
                </a:ext>
              </a:extLst>
            </p:cNvPr>
            <p:cNvGrpSpPr/>
            <p:nvPr/>
          </p:nvGrpSpPr>
          <p:grpSpPr>
            <a:xfrm>
              <a:off x="2861796" y="1389915"/>
              <a:ext cx="968400" cy="4078170"/>
              <a:chOff x="7578191" y="532663"/>
              <a:chExt cx="968400" cy="4078170"/>
            </a:xfrm>
          </p:grpSpPr>
          <p:sp>
            <p:nvSpPr>
              <p:cNvPr id="5" name="Google Shape;58;p15">
                <a:extLst>
                  <a:ext uri="{FF2B5EF4-FFF2-40B4-BE49-F238E27FC236}">
                    <a16:creationId xmlns:a16="http://schemas.microsoft.com/office/drawing/2014/main" id="{40DAAEAA-25B5-8985-8F0D-0482DFCA0ECC}"/>
                  </a:ext>
                </a:extLst>
              </p:cNvPr>
              <p:cNvSpPr/>
              <p:nvPr/>
            </p:nvSpPr>
            <p:spPr>
              <a:xfrm rot="5400000">
                <a:off x="6979535" y="3214933"/>
                <a:ext cx="2165400" cy="626400"/>
              </a:xfrm>
              <a:prstGeom prst="roundRect">
                <a:avLst>
                  <a:gd name="adj" fmla="val 50000"/>
                </a:avLst>
              </a:pr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sp>
            <p:nvSpPr>
              <p:cNvPr id="6" name="Google Shape;59;p15">
                <a:extLst>
                  <a:ext uri="{FF2B5EF4-FFF2-40B4-BE49-F238E27FC236}">
                    <a16:creationId xmlns:a16="http://schemas.microsoft.com/office/drawing/2014/main" id="{3D3AAA87-CE40-A299-82C2-617C3F6E4794}"/>
                  </a:ext>
                </a:extLst>
              </p:cNvPr>
              <p:cNvSpPr/>
              <p:nvPr/>
            </p:nvSpPr>
            <p:spPr>
              <a:xfrm>
                <a:off x="7578191" y="532663"/>
                <a:ext cx="968400" cy="9684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cxnSp>
            <p:nvCxnSpPr>
              <p:cNvPr id="7" name="Google Shape;60;p15">
                <a:extLst>
                  <a:ext uri="{FF2B5EF4-FFF2-40B4-BE49-F238E27FC236}">
                    <a16:creationId xmlns:a16="http://schemas.microsoft.com/office/drawing/2014/main" id="{D49BC2A8-0CF8-C0CD-1C42-7C96556F3254}"/>
                  </a:ext>
                </a:extLst>
              </p:cNvPr>
              <p:cNvCxnSpPr>
                <a:stCxn id="6" idx="4"/>
                <a:endCxn id="5" idx="1"/>
              </p:cNvCxnSpPr>
              <p:nvPr/>
            </p:nvCxnSpPr>
            <p:spPr>
              <a:xfrm flipH="1">
                <a:off x="8062091" y="1501063"/>
                <a:ext cx="300" cy="944400"/>
              </a:xfrm>
              <a:prstGeom prst="straightConnector1">
                <a:avLst/>
              </a:prstGeom>
              <a:noFill/>
              <a:ln w="19050" cap="flat" cmpd="sng">
                <a:solidFill>
                  <a:schemeClr val="dk1"/>
                </a:solidFill>
                <a:prstDash val="dash"/>
                <a:round/>
                <a:headEnd type="none" w="med" len="med"/>
                <a:tailEnd type="none" w="med" len="med"/>
              </a:ln>
            </p:spPr>
          </p:cxnSp>
          <p:sp>
            <p:nvSpPr>
              <p:cNvPr id="8" name="Google Shape;61;p15">
                <a:extLst>
                  <a:ext uri="{FF2B5EF4-FFF2-40B4-BE49-F238E27FC236}">
                    <a16:creationId xmlns:a16="http://schemas.microsoft.com/office/drawing/2014/main" id="{D7C1F35D-E445-6C43-1507-0E18694DC5A4}"/>
                  </a:ext>
                </a:extLst>
              </p:cNvPr>
              <p:cNvSpPr/>
              <p:nvPr/>
            </p:nvSpPr>
            <p:spPr>
              <a:xfrm>
                <a:off x="7634024" y="588486"/>
                <a:ext cx="856800" cy="856500"/>
              </a:xfrm>
              <a:prstGeom prst="ellipse">
                <a:avLst/>
              </a:prstGeom>
              <a:solidFill>
                <a:schemeClr val="accent3">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sp>
            <p:nvSpPr>
              <p:cNvPr id="9" name="Google Shape;62;p15">
                <a:extLst>
                  <a:ext uri="{FF2B5EF4-FFF2-40B4-BE49-F238E27FC236}">
                    <a16:creationId xmlns:a16="http://schemas.microsoft.com/office/drawing/2014/main" id="{2824CD2A-4C46-B4F2-0ABC-30E85F38367F}"/>
                  </a:ext>
                </a:extLst>
              </p:cNvPr>
              <p:cNvSpPr/>
              <p:nvPr/>
            </p:nvSpPr>
            <p:spPr>
              <a:xfrm rot="5400000">
                <a:off x="7035652" y="3268582"/>
                <a:ext cx="2053500" cy="518700"/>
              </a:xfrm>
              <a:prstGeom prst="roundRect">
                <a:avLst>
                  <a:gd name="adj" fmla="val 50000"/>
                </a:avLst>
              </a:prstGeom>
              <a:solidFill>
                <a:srgbClr val="D9D9D9"/>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sp>
            <p:nvSpPr>
              <p:cNvPr id="10" name="Google Shape;63;p15">
                <a:extLst>
                  <a:ext uri="{FF2B5EF4-FFF2-40B4-BE49-F238E27FC236}">
                    <a16:creationId xmlns:a16="http://schemas.microsoft.com/office/drawing/2014/main" id="{62614FC0-A91F-DB1F-03EE-3DDFEAFAB52A}"/>
                  </a:ext>
                </a:extLst>
              </p:cNvPr>
              <p:cNvSpPr/>
              <p:nvPr/>
            </p:nvSpPr>
            <p:spPr>
              <a:xfrm>
                <a:off x="7865711" y="866144"/>
                <a:ext cx="343533" cy="251773"/>
              </a:xfrm>
              <a:custGeom>
                <a:avLst/>
                <a:gdLst/>
                <a:ahLst/>
                <a:cxnLst/>
                <a:rect l="l" t="t" r="r" b="b"/>
                <a:pathLst>
                  <a:path w="7439" h="5452" extrusionOk="0">
                    <a:moveTo>
                      <a:pt x="6688" y="0"/>
                    </a:moveTo>
                    <a:cubicBezTo>
                      <a:pt x="6501" y="0"/>
                      <a:pt x="6317" y="85"/>
                      <a:pt x="6171" y="248"/>
                    </a:cubicBezTo>
                    <a:lnTo>
                      <a:pt x="3103" y="3717"/>
                    </a:lnTo>
                    <a:lnTo>
                      <a:pt x="1301" y="1349"/>
                    </a:lnTo>
                    <a:cubicBezTo>
                      <a:pt x="1183" y="1171"/>
                      <a:pt x="982" y="1075"/>
                      <a:pt x="776" y="1075"/>
                    </a:cubicBezTo>
                    <a:cubicBezTo>
                      <a:pt x="634" y="1075"/>
                      <a:pt x="490" y="1120"/>
                      <a:pt x="367" y="1215"/>
                    </a:cubicBezTo>
                    <a:cubicBezTo>
                      <a:pt x="67" y="1415"/>
                      <a:pt x="0" y="1849"/>
                      <a:pt x="234" y="2149"/>
                    </a:cubicBezTo>
                    <a:lnTo>
                      <a:pt x="2502" y="5185"/>
                    </a:lnTo>
                    <a:cubicBezTo>
                      <a:pt x="2602" y="5352"/>
                      <a:pt x="2802" y="5452"/>
                      <a:pt x="3002" y="5452"/>
                    </a:cubicBezTo>
                    <a:lnTo>
                      <a:pt x="3036" y="5452"/>
                    </a:lnTo>
                    <a:cubicBezTo>
                      <a:pt x="3236" y="5452"/>
                      <a:pt x="3436" y="5385"/>
                      <a:pt x="3570" y="5251"/>
                    </a:cubicBezTo>
                    <a:lnTo>
                      <a:pt x="7205" y="1149"/>
                    </a:lnTo>
                    <a:cubicBezTo>
                      <a:pt x="7439" y="848"/>
                      <a:pt x="7406" y="415"/>
                      <a:pt x="7139" y="181"/>
                    </a:cubicBezTo>
                    <a:cubicBezTo>
                      <a:pt x="7002" y="60"/>
                      <a:pt x="6844" y="0"/>
                      <a:pt x="66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sp>
            <p:nvSpPr>
              <p:cNvPr id="11" name="Google Shape;64;p15">
                <a:extLst>
                  <a:ext uri="{FF2B5EF4-FFF2-40B4-BE49-F238E27FC236}">
                    <a16:creationId xmlns:a16="http://schemas.microsoft.com/office/drawing/2014/main" id="{0447D78E-976A-A2C2-B1DB-806DCA4BF8D1}"/>
                  </a:ext>
                </a:extLst>
              </p:cNvPr>
              <p:cNvSpPr/>
              <p:nvPr/>
            </p:nvSpPr>
            <p:spPr>
              <a:xfrm>
                <a:off x="7915349" y="866144"/>
                <a:ext cx="343533" cy="251773"/>
              </a:xfrm>
              <a:custGeom>
                <a:avLst/>
                <a:gdLst/>
                <a:ahLst/>
                <a:cxnLst/>
                <a:rect l="l" t="t" r="r" b="b"/>
                <a:pathLst>
                  <a:path w="7439" h="5452" extrusionOk="0">
                    <a:moveTo>
                      <a:pt x="6688" y="0"/>
                    </a:moveTo>
                    <a:cubicBezTo>
                      <a:pt x="6501" y="0"/>
                      <a:pt x="6317" y="85"/>
                      <a:pt x="6171" y="248"/>
                    </a:cubicBezTo>
                    <a:lnTo>
                      <a:pt x="3103" y="3717"/>
                    </a:lnTo>
                    <a:lnTo>
                      <a:pt x="1301" y="1349"/>
                    </a:lnTo>
                    <a:cubicBezTo>
                      <a:pt x="1183" y="1171"/>
                      <a:pt x="982" y="1075"/>
                      <a:pt x="776" y="1075"/>
                    </a:cubicBezTo>
                    <a:cubicBezTo>
                      <a:pt x="634" y="1075"/>
                      <a:pt x="490" y="1120"/>
                      <a:pt x="367" y="1215"/>
                    </a:cubicBezTo>
                    <a:cubicBezTo>
                      <a:pt x="67" y="1415"/>
                      <a:pt x="0" y="1849"/>
                      <a:pt x="234" y="2149"/>
                    </a:cubicBezTo>
                    <a:lnTo>
                      <a:pt x="2502" y="5185"/>
                    </a:lnTo>
                    <a:cubicBezTo>
                      <a:pt x="2602" y="5352"/>
                      <a:pt x="2802" y="5452"/>
                      <a:pt x="3002" y="5452"/>
                    </a:cubicBezTo>
                    <a:lnTo>
                      <a:pt x="3036" y="5452"/>
                    </a:lnTo>
                    <a:cubicBezTo>
                      <a:pt x="3236" y="5452"/>
                      <a:pt x="3436" y="5385"/>
                      <a:pt x="3570" y="5251"/>
                    </a:cubicBezTo>
                    <a:lnTo>
                      <a:pt x="7205" y="1149"/>
                    </a:lnTo>
                    <a:cubicBezTo>
                      <a:pt x="7439" y="848"/>
                      <a:pt x="7406" y="415"/>
                      <a:pt x="7139" y="181"/>
                    </a:cubicBezTo>
                    <a:cubicBezTo>
                      <a:pt x="7002" y="60"/>
                      <a:pt x="6844" y="0"/>
                      <a:pt x="6688" y="0"/>
                    </a:cubicBez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sp>
            <p:nvSpPr>
              <p:cNvPr id="12" name="Google Shape;65;p15">
                <a:extLst>
                  <a:ext uri="{FF2B5EF4-FFF2-40B4-BE49-F238E27FC236}">
                    <a16:creationId xmlns:a16="http://schemas.microsoft.com/office/drawing/2014/main" id="{DECE0C9E-2871-4418-C012-9E46EA0E51DF}"/>
                  </a:ext>
                </a:extLst>
              </p:cNvPr>
              <p:cNvSpPr/>
              <p:nvPr/>
            </p:nvSpPr>
            <p:spPr>
              <a:xfrm rot="5400000">
                <a:off x="7920525" y="2628905"/>
                <a:ext cx="284100" cy="284100"/>
              </a:xfrm>
              <a:prstGeom prst="ellipse">
                <a:avLst/>
              </a:prstGeom>
              <a:solidFill>
                <a:schemeClr val="accent3">
                  <a:lumMod val="40000"/>
                  <a:lumOff val="60000"/>
                </a:schemeClr>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sp>
            <p:nvSpPr>
              <p:cNvPr id="13" name="Google Shape;66;p15">
                <a:extLst>
                  <a:ext uri="{FF2B5EF4-FFF2-40B4-BE49-F238E27FC236}">
                    <a16:creationId xmlns:a16="http://schemas.microsoft.com/office/drawing/2014/main" id="{F5FAB0DC-B57D-5EEE-7EBD-99884F2258FD}"/>
                  </a:ext>
                </a:extLst>
              </p:cNvPr>
              <p:cNvSpPr/>
              <p:nvPr/>
            </p:nvSpPr>
            <p:spPr>
              <a:xfrm rot="5400000">
                <a:off x="7920525" y="3007367"/>
                <a:ext cx="284100" cy="284100"/>
              </a:xfrm>
              <a:prstGeom prst="ellipse">
                <a:avLst/>
              </a:prstGeom>
              <a:solidFill>
                <a:schemeClr val="accent3">
                  <a:lumMod val="40000"/>
                  <a:lumOff val="60000"/>
                </a:schemeClr>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sp>
            <p:nvSpPr>
              <p:cNvPr id="14" name="Google Shape;67;p15">
                <a:extLst>
                  <a:ext uri="{FF2B5EF4-FFF2-40B4-BE49-F238E27FC236}">
                    <a16:creationId xmlns:a16="http://schemas.microsoft.com/office/drawing/2014/main" id="{7379D04E-69F5-C8EE-2653-3923C3FDF73C}"/>
                  </a:ext>
                </a:extLst>
              </p:cNvPr>
              <p:cNvSpPr/>
              <p:nvPr/>
            </p:nvSpPr>
            <p:spPr>
              <a:xfrm rot="5400000">
                <a:off x="7920525" y="3385830"/>
                <a:ext cx="284100" cy="284100"/>
              </a:xfrm>
              <a:prstGeom prst="ellipse">
                <a:avLst/>
              </a:prstGeom>
              <a:solidFill>
                <a:schemeClr val="accent3">
                  <a:lumMod val="40000"/>
                  <a:lumOff val="60000"/>
                </a:schemeClr>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sp>
            <p:nvSpPr>
              <p:cNvPr id="15" name="Google Shape;68;p15">
                <a:extLst>
                  <a:ext uri="{FF2B5EF4-FFF2-40B4-BE49-F238E27FC236}">
                    <a16:creationId xmlns:a16="http://schemas.microsoft.com/office/drawing/2014/main" id="{4BC6F3D9-B02E-E549-C10F-57038ECA0353}"/>
                  </a:ext>
                </a:extLst>
              </p:cNvPr>
              <p:cNvSpPr/>
              <p:nvPr/>
            </p:nvSpPr>
            <p:spPr>
              <a:xfrm rot="5400000">
                <a:off x="7920525" y="3764292"/>
                <a:ext cx="284100" cy="284100"/>
              </a:xfrm>
              <a:prstGeom prst="ellipse">
                <a:avLst/>
              </a:prstGeom>
              <a:solidFill>
                <a:schemeClr val="accent3">
                  <a:lumMod val="40000"/>
                  <a:lumOff val="60000"/>
                </a:schemeClr>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sp>
            <p:nvSpPr>
              <p:cNvPr id="16" name="Google Shape;69;p15">
                <a:extLst>
                  <a:ext uri="{FF2B5EF4-FFF2-40B4-BE49-F238E27FC236}">
                    <a16:creationId xmlns:a16="http://schemas.microsoft.com/office/drawing/2014/main" id="{ADD0CD44-4340-27EB-494F-E769931D872E}"/>
                  </a:ext>
                </a:extLst>
              </p:cNvPr>
              <p:cNvSpPr/>
              <p:nvPr/>
            </p:nvSpPr>
            <p:spPr>
              <a:xfrm rot="5400000">
                <a:off x="7920525" y="4142755"/>
                <a:ext cx="284100" cy="284100"/>
              </a:xfrm>
              <a:prstGeom prst="ellipse">
                <a:avLst/>
              </a:prstGeom>
              <a:solidFill>
                <a:schemeClr val="accent3">
                  <a:lumMod val="40000"/>
                  <a:lumOff val="60000"/>
                </a:schemeClr>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grpSp>
        <p:grpSp>
          <p:nvGrpSpPr>
            <p:cNvPr id="17" name="Google Shape;70;p15">
              <a:extLst>
                <a:ext uri="{FF2B5EF4-FFF2-40B4-BE49-F238E27FC236}">
                  <a16:creationId xmlns:a16="http://schemas.microsoft.com/office/drawing/2014/main" id="{E036CB49-6061-08A6-2B8F-B415355CF25B}"/>
                </a:ext>
              </a:extLst>
            </p:cNvPr>
            <p:cNvGrpSpPr/>
            <p:nvPr/>
          </p:nvGrpSpPr>
          <p:grpSpPr>
            <a:xfrm>
              <a:off x="1657970" y="1766339"/>
              <a:ext cx="968400" cy="3701746"/>
              <a:chOff x="6374365" y="909087"/>
              <a:chExt cx="968400" cy="3701746"/>
            </a:xfrm>
          </p:grpSpPr>
          <p:sp>
            <p:nvSpPr>
              <p:cNvPr id="18" name="Google Shape;71;p15">
                <a:extLst>
                  <a:ext uri="{FF2B5EF4-FFF2-40B4-BE49-F238E27FC236}">
                    <a16:creationId xmlns:a16="http://schemas.microsoft.com/office/drawing/2014/main" id="{6EAE198D-E633-B173-AE3D-D76FCFA170E3}"/>
                  </a:ext>
                </a:extLst>
              </p:cNvPr>
              <p:cNvSpPr/>
              <p:nvPr/>
            </p:nvSpPr>
            <p:spPr>
              <a:xfrm rot="5400000">
                <a:off x="5775709" y="3214933"/>
                <a:ext cx="2165400" cy="626400"/>
              </a:xfrm>
              <a:prstGeom prst="roundRect">
                <a:avLst>
                  <a:gd name="adj" fmla="val 50000"/>
                </a:avLst>
              </a:pr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sp>
            <p:nvSpPr>
              <p:cNvPr id="19" name="Google Shape;72;p15">
                <a:extLst>
                  <a:ext uri="{FF2B5EF4-FFF2-40B4-BE49-F238E27FC236}">
                    <a16:creationId xmlns:a16="http://schemas.microsoft.com/office/drawing/2014/main" id="{BF8CA6BE-DB34-18A0-BF27-625CF7D93DB1}"/>
                  </a:ext>
                </a:extLst>
              </p:cNvPr>
              <p:cNvSpPr/>
              <p:nvPr/>
            </p:nvSpPr>
            <p:spPr>
              <a:xfrm>
                <a:off x="6374365" y="909087"/>
                <a:ext cx="968400" cy="9684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cxnSp>
            <p:nvCxnSpPr>
              <p:cNvPr id="20" name="Google Shape;73;p15">
                <a:extLst>
                  <a:ext uri="{FF2B5EF4-FFF2-40B4-BE49-F238E27FC236}">
                    <a16:creationId xmlns:a16="http://schemas.microsoft.com/office/drawing/2014/main" id="{33DDFB3A-A368-C455-48A4-385457263509}"/>
                  </a:ext>
                </a:extLst>
              </p:cNvPr>
              <p:cNvCxnSpPr>
                <a:stCxn id="19" idx="4"/>
                <a:endCxn id="18" idx="1"/>
              </p:cNvCxnSpPr>
              <p:nvPr/>
            </p:nvCxnSpPr>
            <p:spPr>
              <a:xfrm flipH="1">
                <a:off x="6858265" y="1877487"/>
                <a:ext cx="300" cy="567900"/>
              </a:xfrm>
              <a:prstGeom prst="straightConnector1">
                <a:avLst/>
              </a:prstGeom>
              <a:noFill/>
              <a:ln w="19050" cap="flat" cmpd="sng">
                <a:solidFill>
                  <a:schemeClr val="dk1"/>
                </a:solidFill>
                <a:prstDash val="dash"/>
                <a:round/>
                <a:headEnd type="none" w="med" len="med"/>
                <a:tailEnd type="none" w="med" len="med"/>
              </a:ln>
            </p:spPr>
          </p:cxnSp>
          <p:sp>
            <p:nvSpPr>
              <p:cNvPr id="21" name="Google Shape;74;p15">
                <a:extLst>
                  <a:ext uri="{FF2B5EF4-FFF2-40B4-BE49-F238E27FC236}">
                    <a16:creationId xmlns:a16="http://schemas.microsoft.com/office/drawing/2014/main" id="{A0C19120-D7F8-38D1-9D9A-5C6364AA3CAA}"/>
                  </a:ext>
                </a:extLst>
              </p:cNvPr>
              <p:cNvSpPr/>
              <p:nvPr/>
            </p:nvSpPr>
            <p:spPr>
              <a:xfrm>
                <a:off x="6430198" y="964911"/>
                <a:ext cx="856800" cy="856500"/>
              </a:xfrm>
              <a:prstGeom prst="ellipse">
                <a:avLst/>
              </a:prstGeom>
              <a:solidFill>
                <a:srgbClr val="F8F2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sp>
            <p:nvSpPr>
              <p:cNvPr id="22" name="Google Shape;75;p15">
                <a:extLst>
                  <a:ext uri="{FF2B5EF4-FFF2-40B4-BE49-F238E27FC236}">
                    <a16:creationId xmlns:a16="http://schemas.microsoft.com/office/drawing/2014/main" id="{AA7AC9FB-A0A6-7131-20DB-01A18850FB14}"/>
                  </a:ext>
                </a:extLst>
              </p:cNvPr>
              <p:cNvSpPr/>
              <p:nvPr/>
            </p:nvSpPr>
            <p:spPr>
              <a:xfrm rot="5400000">
                <a:off x="5831826" y="3268582"/>
                <a:ext cx="2053500" cy="518700"/>
              </a:xfrm>
              <a:prstGeom prst="roundRect">
                <a:avLst>
                  <a:gd name="adj" fmla="val 50000"/>
                </a:avLst>
              </a:prstGeom>
              <a:solidFill>
                <a:schemeClr val="tx1">
                  <a:lumMod val="50000"/>
                  <a:lumOff val="50000"/>
                </a:schemeClr>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sp>
            <p:nvSpPr>
              <p:cNvPr id="23" name="Google Shape;76;p15">
                <a:extLst>
                  <a:ext uri="{FF2B5EF4-FFF2-40B4-BE49-F238E27FC236}">
                    <a16:creationId xmlns:a16="http://schemas.microsoft.com/office/drawing/2014/main" id="{3305DE45-1ABF-AD48-BFC0-337A7F4DCA6A}"/>
                  </a:ext>
                </a:extLst>
              </p:cNvPr>
              <p:cNvSpPr/>
              <p:nvPr/>
            </p:nvSpPr>
            <p:spPr>
              <a:xfrm rot="-5400000">
                <a:off x="6716561" y="4142894"/>
                <a:ext cx="284100" cy="284100"/>
              </a:xfrm>
              <a:prstGeom prst="ellipse">
                <a:avLst/>
              </a:prstGeom>
              <a:solidFill>
                <a:srgbClr val="F8F2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sp>
            <p:nvSpPr>
              <p:cNvPr id="24" name="Google Shape;77;p15">
                <a:extLst>
                  <a:ext uri="{FF2B5EF4-FFF2-40B4-BE49-F238E27FC236}">
                    <a16:creationId xmlns:a16="http://schemas.microsoft.com/office/drawing/2014/main" id="{55A24545-6DC1-3322-421F-CADAE8072DB6}"/>
                  </a:ext>
                </a:extLst>
              </p:cNvPr>
              <p:cNvSpPr/>
              <p:nvPr/>
            </p:nvSpPr>
            <p:spPr>
              <a:xfrm rot="-5400000">
                <a:off x="6716561" y="3764431"/>
                <a:ext cx="284100" cy="284100"/>
              </a:xfrm>
              <a:prstGeom prst="ellipse">
                <a:avLst/>
              </a:prstGeom>
              <a:solidFill>
                <a:srgbClr val="F8F2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sp>
            <p:nvSpPr>
              <p:cNvPr id="25" name="Google Shape;78;p15">
                <a:extLst>
                  <a:ext uri="{FF2B5EF4-FFF2-40B4-BE49-F238E27FC236}">
                    <a16:creationId xmlns:a16="http://schemas.microsoft.com/office/drawing/2014/main" id="{CBFC9E7C-DE7A-D306-FF64-615C909E6495}"/>
                  </a:ext>
                </a:extLst>
              </p:cNvPr>
              <p:cNvSpPr/>
              <p:nvPr/>
            </p:nvSpPr>
            <p:spPr>
              <a:xfrm rot="-5400000">
                <a:off x="6716561" y="3385969"/>
                <a:ext cx="284100" cy="284100"/>
              </a:xfrm>
              <a:prstGeom prst="ellipse">
                <a:avLst/>
              </a:prstGeom>
              <a:solidFill>
                <a:srgbClr val="F8F2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sp>
            <p:nvSpPr>
              <p:cNvPr id="26" name="Google Shape;79;p15">
                <a:extLst>
                  <a:ext uri="{FF2B5EF4-FFF2-40B4-BE49-F238E27FC236}">
                    <a16:creationId xmlns:a16="http://schemas.microsoft.com/office/drawing/2014/main" id="{74F0E514-C437-3727-B918-FD9DA2416AF6}"/>
                  </a:ext>
                </a:extLst>
              </p:cNvPr>
              <p:cNvSpPr/>
              <p:nvPr/>
            </p:nvSpPr>
            <p:spPr>
              <a:xfrm rot="-5400000">
                <a:off x="6716561" y="3007506"/>
                <a:ext cx="284100" cy="284100"/>
              </a:xfrm>
              <a:prstGeom prst="ellipse">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sp>
            <p:nvSpPr>
              <p:cNvPr id="27" name="Google Shape;80;p15">
                <a:extLst>
                  <a:ext uri="{FF2B5EF4-FFF2-40B4-BE49-F238E27FC236}">
                    <a16:creationId xmlns:a16="http://schemas.microsoft.com/office/drawing/2014/main" id="{165FBCDD-841C-8FAE-363F-CA26C9BA899F}"/>
                  </a:ext>
                </a:extLst>
              </p:cNvPr>
              <p:cNvSpPr/>
              <p:nvPr/>
            </p:nvSpPr>
            <p:spPr>
              <a:xfrm rot="-5400000">
                <a:off x="6716561" y="2629044"/>
                <a:ext cx="284100" cy="284100"/>
              </a:xfrm>
              <a:prstGeom prst="ellipse">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grpSp>
            <p:nvGrpSpPr>
              <p:cNvPr id="28" name="Google Shape;81;p15">
                <a:extLst>
                  <a:ext uri="{FF2B5EF4-FFF2-40B4-BE49-F238E27FC236}">
                    <a16:creationId xmlns:a16="http://schemas.microsoft.com/office/drawing/2014/main" id="{A3C7C253-1212-C457-305C-51A8DD2F419A}"/>
                  </a:ext>
                </a:extLst>
              </p:cNvPr>
              <p:cNvGrpSpPr/>
              <p:nvPr/>
            </p:nvGrpSpPr>
            <p:grpSpPr>
              <a:xfrm>
                <a:off x="6755669" y="1262793"/>
                <a:ext cx="86856" cy="279408"/>
                <a:chOff x="5260895" y="2439624"/>
                <a:chExt cx="82728" cy="266103"/>
              </a:xfrm>
            </p:grpSpPr>
            <p:sp>
              <p:nvSpPr>
                <p:cNvPr id="32" name="Google Shape;82;p15">
                  <a:extLst>
                    <a:ext uri="{FF2B5EF4-FFF2-40B4-BE49-F238E27FC236}">
                      <a16:creationId xmlns:a16="http://schemas.microsoft.com/office/drawing/2014/main" id="{BD78C020-073A-6BB5-4721-2A7D01DF02CB}"/>
                    </a:ext>
                  </a:extLst>
                </p:cNvPr>
                <p:cNvSpPr/>
                <p:nvPr/>
              </p:nvSpPr>
              <p:spPr>
                <a:xfrm>
                  <a:off x="5260895" y="2634873"/>
                  <a:ext cx="82728" cy="70855"/>
                </a:xfrm>
                <a:custGeom>
                  <a:avLst/>
                  <a:gdLst/>
                  <a:ahLst/>
                  <a:cxnLst/>
                  <a:rect l="l" t="t" r="r" b="b"/>
                  <a:pathLst>
                    <a:path w="2146" h="1838" extrusionOk="0">
                      <a:moveTo>
                        <a:pt x="1228" y="1"/>
                      </a:moveTo>
                      <a:cubicBezTo>
                        <a:pt x="409" y="1"/>
                        <a:pt x="1" y="988"/>
                        <a:pt x="580" y="1567"/>
                      </a:cubicBezTo>
                      <a:cubicBezTo>
                        <a:pt x="766" y="1754"/>
                        <a:pt x="995" y="1838"/>
                        <a:pt x="1221" y="1838"/>
                      </a:cubicBezTo>
                      <a:cubicBezTo>
                        <a:pt x="1692" y="1838"/>
                        <a:pt x="2146" y="1471"/>
                        <a:pt x="2146" y="919"/>
                      </a:cubicBezTo>
                      <a:cubicBezTo>
                        <a:pt x="2146" y="412"/>
                        <a:pt x="1735" y="1"/>
                        <a:pt x="1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sp>
              <p:nvSpPr>
                <p:cNvPr id="33" name="Google Shape;83;p15">
                  <a:extLst>
                    <a:ext uri="{FF2B5EF4-FFF2-40B4-BE49-F238E27FC236}">
                      <a16:creationId xmlns:a16="http://schemas.microsoft.com/office/drawing/2014/main" id="{858B519D-7C77-354C-E21C-AFFCD5EEEB0C}"/>
                    </a:ext>
                  </a:extLst>
                </p:cNvPr>
                <p:cNvSpPr/>
                <p:nvPr/>
              </p:nvSpPr>
              <p:spPr>
                <a:xfrm>
                  <a:off x="5277548" y="2439624"/>
                  <a:ext cx="61329" cy="166487"/>
                </a:xfrm>
                <a:custGeom>
                  <a:avLst/>
                  <a:gdLst/>
                  <a:ahLst/>
                  <a:cxnLst/>
                  <a:rect l="l" t="t" r="r" b="b"/>
                  <a:pathLst>
                    <a:path w="1591" h="4319" extrusionOk="0">
                      <a:moveTo>
                        <a:pt x="539" y="1"/>
                      </a:moveTo>
                      <a:cubicBezTo>
                        <a:pt x="240" y="1"/>
                        <a:pt x="1" y="241"/>
                        <a:pt x="1" y="539"/>
                      </a:cubicBezTo>
                      <a:lnTo>
                        <a:pt x="1" y="3777"/>
                      </a:lnTo>
                      <a:cubicBezTo>
                        <a:pt x="1" y="4075"/>
                        <a:pt x="240" y="4319"/>
                        <a:pt x="539" y="4319"/>
                      </a:cubicBezTo>
                      <a:lnTo>
                        <a:pt x="1053" y="4319"/>
                      </a:lnTo>
                      <a:cubicBezTo>
                        <a:pt x="1347" y="4319"/>
                        <a:pt x="1591" y="4075"/>
                        <a:pt x="1591" y="3777"/>
                      </a:cubicBezTo>
                      <a:lnTo>
                        <a:pt x="1591" y="539"/>
                      </a:lnTo>
                      <a:cubicBezTo>
                        <a:pt x="1591" y="241"/>
                        <a:pt x="1351" y="1"/>
                        <a:pt x="10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grpSp>
          <p:grpSp>
            <p:nvGrpSpPr>
              <p:cNvPr id="29" name="Google Shape;84;p15">
                <a:extLst>
                  <a:ext uri="{FF2B5EF4-FFF2-40B4-BE49-F238E27FC236}">
                    <a16:creationId xmlns:a16="http://schemas.microsoft.com/office/drawing/2014/main" id="{88130CF3-990C-2D8A-43C9-416E1EF90258}"/>
                  </a:ext>
                </a:extLst>
              </p:cNvPr>
              <p:cNvGrpSpPr/>
              <p:nvPr/>
            </p:nvGrpSpPr>
            <p:grpSpPr>
              <a:xfrm>
                <a:off x="6807552" y="1244168"/>
                <a:ext cx="86856" cy="279408"/>
                <a:chOff x="5260895" y="2439624"/>
                <a:chExt cx="82728" cy="266103"/>
              </a:xfrm>
            </p:grpSpPr>
            <p:sp>
              <p:nvSpPr>
                <p:cNvPr id="30" name="Google Shape;85;p15">
                  <a:extLst>
                    <a:ext uri="{FF2B5EF4-FFF2-40B4-BE49-F238E27FC236}">
                      <a16:creationId xmlns:a16="http://schemas.microsoft.com/office/drawing/2014/main" id="{7E5EE08C-1408-E942-7054-22BC2205000D}"/>
                    </a:ext>
                  </a:extLst>
                </p:cNvPr>
                <p:cNvSpPr/>
                <p:nvPr/>
              </p:nvSpPr>
              <p:spPr>
                <a:xfrm>
                  <a:off x="5260895" y="2634873"/>
                  <a:ext cx="82728" cy="70855"/>
                </a:xfrm>
                <a:custGeom>
                  <a:avLst/>
                  <a:gdLst/>
                  <a:ahLst/>
                  <a:cxnLst/>
                  <a:rect l="l" t="t" r="r" b="b"/>
                  <a:pathLst>
                    <a:path w="2146" h="1838" extrusionOk="0">
                      <a:moveTo>
                        <a:pt x="1228" y="1"/>
                      </a:moveTo>
                      <a:cubicBezTo>
                        <a:pt x="409" y="1"/>
                        <a:pt x="1" y="988"/>
                        <a:pt x="580" y="1567"/>
                      </a:cubicBezTo>
                      <a:cubicBezTo>
                        <a:pt x="766" y="1754"/>
                        <a:pt x="995" y="1838"/>
                        <a:pt x="1221" y="1838"/>
                      </a:cubicBezTo>
                      <a:cubicBezTo>
                        <a:pt x="1692" y="1838"/>
                        <a:pt x="2146" y="1471"/>
                        <a:pt x="2146" y="919"/>
                      </a:cubicBezTo>
                      <a:cubicBezTo>
                        <a:pt x="2146" y="412"/>
                        <a:pt x="1735" y="1"/>
                        <a:pt x="1228" y="1"/>
                      </a:cubicBezTo>
                      <a:close/>
                    </a:path>
                  </a:pathLst>
                </a:cu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sp>
              <p:nvSpPr>
                <p:cNvPr id="31" name="Google Shape;86;p15">
                  <a:extLst>
                    <a:ext uri="{FF2B5EF4-FFF2-40B4-BE49-F238E27FC236}">
                      <a16:creationId xmlns:a16="http://schemas.microsoft.com/office/drawing/2014/main" id="{1308A20F-2F6D-4382-4923-CC489435C36A}"/>
                    </a:ext>
                  </a:extLst>
                </p:cNvPr>
                <p:cNvSpPr/>
                <p:nvPr/>
              </p:nvSpPr>
              <p:spPr>
                <a:xfrm>
                  <a:off x="5277548" y="2439624"/>
                  <a:ext cx="61329" cy="166487"/>
                </a:xfrm>
                <a:custGeom>
                  <a:avLst/>
                  <a:gdLst/>
                  <a:ahLst/>
                  <a:cxnLst/>
                  <a:rect l="l" t="t" r="r" b="b"/>
                  <a:pathLst>
                    <a:path w="1591" h="4319" extrusionOk="0">
                      <a:moveTo>
                        <a:pt x="539" y="1"/>
                      </a:moveTo>
                      <a:cubicBezTo>
                        <a:pt x="240" y="1"/>
                        <a:pt x="1" y="241"/>
                        <a:pt x="1" y="539"/>
                      </a:cubicBezTo>
                      <a:lnTo>
                        <a:pt x="1" y="3777"/>
                      </a:lnTo>
                      <a:cubicBezTo>
                        <a:pt x="1" y="4075"/>
                        <a:pt x="240" y="4319"/>
                        <a:pt x="539" y="4319"/>
                      </a:cubicBezTo>
                      <a:lnTo>
                        <a:pt x="1053" y="4319"/>
                      </a:lnTo>
                      <a:cubicBezTo>
                        <a:pt x="1347" y="4319"/>
                        <a:pt x="1591" y="4075"/>
                        <a:pt x="1591" y="3777"/>
                      </a:cubicBezTo>
                      <a:lnTo>
                        <a:pt x="1591" y="539"/>
                      </a:lnTo>
                      <a:cubicBezTo>
                        <a:pt x="1591" y="241"/>
                        <a:pt x="1351" y="1"/>
                        <a:pt x="1053" y="1"/>
                      </a:cubicBezTo>
                      <a:close/>
                    </a:path>
                  </a:pathLst>
                </a:cu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grpSp>
        </p:grpSp>
        <p:grpSp>
          <p:nvGrpSpPr>
            <p:cNvPr id="34" name="Google Shape;87;p15">
              <a:extLst>
                <a:ext uri="{FF2B5EF4-FFF2-40B4-BE49-F238E27FC236}">
                  <a16:creationId xmlns:a16="http://schemas.microsoft.com/office/drawing/2014/main" id="{C9CD9985-B67D-0FA7-14EF-C84C64443AEB}"/>
                </a:ext>
              </a:extLst>
            </p:cNvPr>
            <p:cNvGrpSpPr/>
            <p:nvPr/>
          </p:nvGrpSpPr>
          <p:grpSpPr>
            <a:xfrm>
              <a:off x="454142" y="2129144"/>
              <a:ext cx="968400" cy="3338941"/>
              <a:chOff x="5170537" y="1271892"/>
              <a:chExt cx="968400" cy="3338941"/>
            </a:xfrm>
          </p:grpSpPr>
          <p:sp>
            <p:nvSpPr>
              <p:cNvPr id="35" name="Google Shape;88;p15">
                <a:extLst>
                  <a:ext uri="{FF2B5EF4-FFF2-40B4-BE49-F238E27FC236}">
                    <a16:creationId xmlns:a16="http://schemas.microsoft.com/office/drawing/2014/main" id="{6ABBABBC-AB58-ED54-B758-DDB1FCADED7A}"/>
                  </a:ext>
                </a:extLst>
              </p:cNvPr>
              <p:cNvSpPr/>
              <p:nvPr/>
            </p:nvSpPr>
            <p:spPr>
              <a:xfrm rot="5400000">
                <a:off x="4571881" y="3214933"/>
                <a:ext cx="2165400" cy="626400"/>
              </a:xfrm>
              <a:prstGeom prst="roundRect">
                <a:avLst>
                  <a:gd name="adj" fmla="val 50000"/>
                </a:avLst>
              </a:pr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sp>
            <p:nvSpPr>
              <p:cNvPr id="36" name="Google Shape;89;p15">
                <a:extLst>
                  <a:ext uri="{FF2B5EF4-FFF2-40B4-BE49-F238E27FC236}">
                    <a16:creationId xmlns:a16="http://schemas.microsoft.com/office/drawing/2014/main" id="{41891E97-FBA2-D4C7-10A6-AF9C92F6E331}"/>
                  </a:ext>
                </a:extLst>
              </p:cNvPr>
              <p:cNvSpPr/>
              <p:nvPr/>
            </p:nvSpPr>
            <p:spPr>
              <a:xfrm>
                <a:off x="5170537" y="1271892"/>
                <a:ext cx="968400" cy="9684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cxnSp>
            <p:nvCxnSpPr>
              <p:cNvPr id="37" name="Google Shape;90;p15">
                <a:extLst>
                  <a:ext uri="{FF2B5EF4-FFF2-40B4-BE49-F238E27FC236}">
                    <a16:creationId xmlns:a16="http://schemas.microsoft.com/office/drawing/2014/main" id="{5DD8AF0E-5A3F-7689-1A71-FE553DFCCF61}"/>
                  </a:ext>
                </a:extLst>
              </p:cNvPr>
              <p:cNvCxnSpPr>
                <a:stCxn id="36" idx="4"/>
                <a:endCxn id="35" idx="1"/>
              </p:cNvCxnSpPr>
              <p:nvPr/>
            </p:nvCxnSpPr>
            <p:spPr>
              <a:xfrm flipH="1">
                <a:off x="5654437" y="2240292"/>
                <a:ext cx="300" cy="205200"/>
              </a:xfrm>
              <a:prstGeom prst="straightConnector1">
                <a:avLst/>
              </a:prstGeom>
              <a:noFill/>
              <a:ln w="19050" cap="flat" cmpd="sng">
                <a:solidFill>
                  <a:schemeClr val="dk1"/>
                </a:solidFill>
                <a:prstDash val="dash"/>
                <a:round/>
                <a:headEnd type="none" w="med" len="med"/>
                <a:tailEnd type="none" w="med" len="med"/>
              </a:ln>
            </p:spPr>
          </p:cxnSp>
          <p:sp>
            <p:nvSpPr>
              <p:cNvPr id="38" name="Google Shape;91;p15">
                <a:extLst>
                  <a:ext uri="{FF2B5EF4-FFF2-40B4-BE49-F238E27FC236}">
                    <a16:creationId xmlns:a16="http://schemas.microsoft.com/office/drawing/2014/main" id="{DFAC00FA-F733-CE77-46CA-42089755B336}"/>
                  </a:ext>
                </a:extLst>
              </p:cNvPr>
              <p:cNvSpPr/>
              <p:nvPr/>
            </p:nvSpPr>
            <p:spPr>
              <a:xfrm>
                <a:off x="5226370" y="1327715"/>
                <a:ext cx="856800" cy="856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sp>
            <p:nvSpPr>
              <p:cNvPr id="39" name="Google Shape;92;p15">
                <a:extLst>
                  <a:ext uri="{FF2B5EF4-FFF2-40B4-BE49-F238E27FC236}">
                    <a16:creationId xmlns:a16="http://schemas.microsoft.com/office/drawing/2014/main" id="{870CCF43-291B-8492-6279-E626727365E9}"/>
                  </a:ext>
                </a:extLst>
              </p:cNvPr>
              <p:cNvSpPr/>
              <p:nvPr/>
            </p:nvSpPr>
            <p:spPr>
              <a:xfrm rot="5400000">
                <a:off x="4627998" y="3268582"/>
                <a:ext cx="2053500" cy="518700"/>
              </a:xfrm>
              <a:prstGeom prst="roundRect">
                <a:avLst>
                  <a:gd name="adj" fmla="val 50000"/>
                </a:avLst>
              </a:prstGeom>
              <a:solidFill>
                <a:schemeClr val="tx1">
                  <a:lumMod val="65000"/>
                  <a:lumOff val="35000"/>
                </a:schemeClr>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sp>
            <p:nvSpPr>
              <p:cNvPr id="40" name="Google Shape;93;p15">
                <a:extLst>
                  <a:ext uri="{FF2B5EF4-FFF2-40B4-BE49-F238E27FC236}">
                    <a16:creationId xmlns:a16="http://schemas.microsoft.com/office/drawing/2014/main" id="{698A0A2D-7537-BF8D-9004-4C71852B19BC}"/>
                  </a:ext>
                </a:extLst>
              </p:cNvPr>
              <p:cNvSpPr/>
              <p:nvPr/>
            </p:nvSpPr>
            <p:spPr>
              <a:xfrm rot="-5400000">
                <a:off x="5512733" y="4142894"/>
                <a:ext cx="284100" cy="284100"/>
              </a:xfrm>
              <a:prstGeom prst="ellipse">
                <a:avLst/>
              </a:prstGeom>
              <a:solidFill>
                <a:schemeClr val="accen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sp>
            <p:nvSpPr>
              <p:cNvPr id="41" name="Google Shape;94;p15">
                <a:extLst>
                  <a:ext uri="{FF2B5EF4-FFF2-40B4-BE49-F238E27FC236}">
                    <a16:creationId xmlns:a16="http://schemas.microsoft.com/office/drawing/2014/main" id="{566103D4-04D9-3F60-2A49-C2F704FF9FD0}"/>
                  </a:ext>
                </a:extLst>
              </p:cNvPr>
              <p:cNvSpPr/>
              <p:nvPr/>
            </p:nvSpPr>
            <p:spPr>
              <a:xfrm rot="-5400000">
                <a:off x="5512733" y="3764431"/>
                <a:ext cx="284100" cy="284100"/>
              </a:xfrm>
              <a:prstGeom prst="ellipse">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sp>
            <p:nvSpPr>
              <p:cNvPr id="42" name="Google Shape;95;p15">
                <a:extLst>
                  <a:ext uri="{FF2B5EF4-FFF2-40B4-BE49-F238E27FC236}">
                    <a16:creationId xmlns:a16="http://schemas.microsoft.com/office/drawing/2014/main" id="{3684C5FF-DE52-99CF-6084-80388E8F1A0E}"/>
                  </a:ext>
                </a:extLst>
              </p:cNvPr>
              <p:cNvSpPr/>
              <p:nvPr/>
            </p:nvSpPr>
            <p:spPr>
              <a:xfrm rot="-5400000">
                <a:off x="5512733" y="3385969"/>
                <a:ext cx="284100" cy="284100"/>
              </a:xfrm>
              <a:prstGeom prst="ellipse">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sp>
            <p:nvSpPr>
              <p:cNvPr id="43" name="Google Shape;96;p15">
                <a:extLst>
                  <a:ext uri="{FF2B5EF4-FFF2-40B4-BE49-F238E27FC236}">
                    <a16:creationId xmlns:a16="http://schemas.microsoft.com/office/drawing/2014/main" id="{C5AF1710-8FF9-2F54-7560-27E089908A60}"/>
                  </a:ext>
                </a:extLst>
              </p:cNvPr>
              <p:cNvSpPr/>
              <p:nvPr/>
            </p:nvSpPr>
            <p:spPr>
              <a:xfrm rot="-5400000">
                <a:off x="5512733" y="3007506"/>
                <a:ext cx="284100" cy="284100"/>
              </a:xfrm>
              <a:prstGeom prst="ellipse">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sp>
            <p:nvSpPr>
              <p:cNvPr id="44" name="Google Shape;97;p15">
                <a:extLst>
                  <a:ext uri="{FF2B5EF4-FFF2-40B4-BE49-F238E27FC236}">
                    <a16:creationId xmlns:a16="http://schemas.microsoft.com/office/drawing/2014/main" id="{E1AABD29-0280-B431-221A-9BE39CCE4C59}"/>
                  </a:ext>
                </a:extLst>
              </p:cNvPr>
              <p:cNvSpPr/>
              <p:nvPr/>
            </p:nvSpPr>
            <p:spPr>
              <a:xfrm rot="-5400000">
                <a:off x="5512733" y="2629044"/>
                <a:ext cx="284100" cy="284100"/>
              </a:xfrm>
              <a:prstGeom prst="ellipse">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sp>
            <p:nvSpPr>
              <p:cNvPr id="45" name="Google Shape;98;p15">
                <a:extLst>
                  <a:ext uri="{FF2B5EF4-FFF2-40B4-BE49-F238E27FC236}">
                    <a16:creationId xmlns:a16="http://schemas.microsoft.com/office/drawing/2014/main" id="{6044D4DD-B5A9-3BDD-B5D7-C8C4766753C0}"/>
                  </a:ext>
                </a:extLst>
              </p:cNvPr>
              <p:cNvSpPr/>
              <p:nvPr/>
            </p:nvSpPr>
            <p:spPr>
              <a:xfrm>
                <a:off x="5467620" y="1637540"/>
                <a:ext cx="255721" cy="255738"/>
              </a:xfrm>
              <a:custGeom>
                <a:avLst/>
                <a:gdLst/>
                <a:ahLst/>
                <a:cxnLst/>
                <a:rect l="l" t="t" r="r" b="b"/>
                <a:pathLst>
                  <a:path w="6239" h="6093" extrusionOk="0">
                    <a:moveTo>
                      <a:pt x="763" y="1"/>
                    </a:moveTo>
                    <a:cubicBezTo>
                      <a:pt x="598" y="1"/>
                      <a:pt x="430" y="60"/>
                      <a:pt x="301" y="189"/>
                    </a:cubicBezTo>
                    <a:cubicBezTo>
                      <a:pt x="34" y="422"/>
                      <a:pt x="34" y="889"/>
                      <a:pt x="301" y="1156"/>
                    </a:cubicBezTo>
                    <a:lnTo>
                      <a:pt x="2169" y="3057"/>
                    </a:lnTo>
                    <a:lnTo>
                      <a:pt x="268" y="4925"/>
                    </a:lnTo>
                    <a:cubicBezTo>
                      <a:pt x="1" y="5192"/>
                      <a:pt x="1" y="5593"/>
                      <a:pt x="234" y="5859"/>
                    </a:cubicBezTo>
                    <a:cubicBezTo>
                      <a:pt x="376" y="6001"/>
                      <a:pt x="565" y="6077"/>
                      <a:pt x="751" y="6077"/>
                    </a:cubicBezTo>
                    <a:cubicBezTo>
                      <a:pt x="915" y="6077"/>
                      <a:pt x="1076" y="6018"/>
                      <a:pt x="1202" y="5893"/>
                    </a:cubicBezTo>
                    <a:lnTo>
                      <a:pt x="3103" y="3991"/>
                    </a:lnTo>
                    <a:lnTo>
                      <a:pt x="4971" y="5893"/>
                    </a:lnTo>
                    <a:cubicBezTo>
                      <a:pt x="5104" y="6026"/>
                      <a:pt x="5280" y="6093"/>
                      <a:pt x="5455" y="6093"/>
                    </a:cubicBezTo>
                    <a:cubicBezTo>
                      <a:pt x="5630" y="6093"/>
                      <a:pt x="5805" y="6026"/>
                      <a:pt x="5938" y="5893"/>
                    </a:cubicBezTo>
                    <a:cubicBezTo>
                      <a:pt x="6205" y="5626"/>
                      <a:pt x="6205" y="5192"/>
                      <a:pt x="5938" y="4959"/>
                    </a:cubicBezTo>
                    <a:lnTo>
                      <a:pt x="4070" y="3057"/>
                    </a:lnTo>
                    <a:lnTo>
                      <a:pt x="5972" y="1189"/>
                    </a:lnTo>
                    <a:cubicBezTo>
                      <a:pt x="6239" y="923"/>
                      <a:pt x="6239" y="489"/>
                      <a:pt x="5972" y="222"/>
                    </a:cubicBezTo>
                    <a:cubicBezTo>
                      <a:pt x="5838" y="89"/>
                      <a:pt x="5663" y="22"/>
                      <a:pt x="5488" y="22"/>
                    </a:cubicBezTo>
                    <a:cubicBezTo>
                      <a:pt x="5313" y="22"/>
                      <a:pt x="5138" y="89"/>
                      <a:pt x="5004" y="222"/>
                    </a:cubicBezTo>
                    <a:lnTo>
                      <a:pt x="3136" y="2090"/>
                    </a:lnTo>
                    <a:lnTo>
                      <a:pt x="1235" y="189"/>
                    </a:lnTo>
                    <a:cubicBezTo>
                      <a:pt x="1114" y="68"/>
                      <a:pt x="940" y="1"/>
                      <a:pt x="7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sp>
            <p:nvSpPr>
              <p:cNvPr id="46" name="Google Shape;99;p15">
                <a:extLst>
                  <a:ext uri="{FF2B5EF4-FFF2-40B4-BE49-F238E27FC236}">
                    <a16:creationId xmlns:a16="http://schemas.microsoft.com/office/drawing/2014/main" id="{2336BA5C-5D02-0EB6-4521-3A79B57A72AD}"/>
                  </a:ext>
                </a:extLst>
              </p:cNvPr>
              <p:cNvSpPr/>
              <p:nvPr/>
            </p:nvSpPr>
            <p:spPr>
              <a:xfrm>
                <a:off x="5519503" y="1618915"/>
                <a:ext cx="255721" cy="255738"/>
              </a:xfrm>
              <a:custGeom>
                <a:avLst/>
                <a:gdLst/>
                <a:ahLst/>
                <a:cxnLst/>
                <a:rect l="l" t="t" r="r" b="b"/>
                <a:pathLst>
                  <a:path w="6239" h="6093" extrusionOk="0">
                    <a:moveTo>
                      <a:pt x="763" y="1"/>
                    </a:moveTo>
                    <a:cubicBezTo>
                      <a:pt x="598" y="1"/>
                      <a:pt x="430" y="60"/>
                      <a:pt x="301" y="189"/>
                    </a:cubicBezTo>
                    <a:cubicBezTo>
                      <a:pt x="34" y="422"/>
                      <a:pt x="34" y="889"/>
                      <a:pt x="301" y="1156"/>
                    </a:cubicBezTo>
                    <a:lnTo>
                      <a:pt x="2169" y="3057"/>
                    </a:lnTo>
                    <a:lnTo>
                      <a:pt x="268" y="4925"/>
                    </a:lnTo>
                    <a:cubicBezTo>
                      <a:pt x="1" y="5192"/>
                      <a:pt x="1" y="5593"/>
                      <a:pt x="234" y="5859"/>
                    </a:cubicBezTo>
                    <a:cubicBezTo>
                      <a:pt x="376" y="6001"/>
                      <a:pt x="565" y="6077"/>
                      <a:pt x="751" y="6077"/>
                    </a:cubicBezTo>
                    <a:cubicBezTo>
                      <a:pt x="915" y="6077"/>
                      <a:pt x="1076" y="6018"/>
                      <a:pt x="1202" y="5893"/>
                    </a:cubicBezTo>
                    <a:lnTo>
                      <a:pt x="3103" y="3991"/>
                    </a:lnTo>
                    <a:lnTo>
                      <a:pt x="4971" y="5893"/>
                    </a:lnTo>
                    <a:cubicBezTo>
                      <a:pt x="5104" y="6026"/>
                      <a:pt x="5280" y="6093"/>
                      <a:pt x="5455" y="6093"/>
                    </a:cubicBezTo>
                    <a:cubicBezTo>
                      <a:pt x="5630" y="6093"/>
                      <a:pt x="5805" y="6026"/>
                      <a:pt x="5938" y="5893"/>
                    </a:cubicBezTo>
                    <a:cubicBezTo>
                      <a:pt x="6205" y="5626"/>
                      <a:pt x="6205" y="5192"/>
                      <a:pt x="5938" y="4959"/>
                    </a:cubicBezTo>
                    <a:lnTo>
                      <a:pt x="4070" y="3057"/>
                    </a:lnTo>
                    <a:lnTo>
                      <a:pt x="5972" y="1189"/>
                    </a:lnTo>
                    <a:cubicBezTo>
                      <a:pt x="6239" y="923"/>
                      <a:pt x="6239" y="489"/>
                      <a:pt x="5972" y="222"/>
                    </a:cubicBezTo>
                    <a:cubicBezTo>
                      <a:pt x="5838" y="89"/>
                      <a:pt x="5663" y="22"/>
                      <a:pt x="5488" y="22"/>
                    </a:cubicBezTo>
                    <a:cubicBezTo>
                      <a:pt x="5313" y="22"/>
                      <a:pt x="5138" y="89"/>
                      <a:pt x="5004" y="222"/>
                    </a:cubicBezTo>
                    <a:lnTo>
                      <a:pt x="3136" y="2090"/>
                    </a:lnTo>
                    <a:lnTo>
                      <a:pt x="1235" y="189"/>
                    </a:lnTo>
                    <a:cubicBezTo>
                      <a:pt x="1114" y="68"/>
                      <a:pt x="940" y="1"/>
                      <a:pt x="763" y="1"/>
                    </a:cubicBezTo>
                    <a:close/>
                  </a:path>
                </a:pathLst>
              </a:cu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grpSp>
      </p:grpSp>
      <p:grpSp>
        <p:nvGrpSpPr>
          <p:cNvPr id="52" name="Grupo 51">
            <a:extLst>
              <a:ext uri="{FF2B5EF4-FFF2-40B4-BE49-F238E27FC236}">
                <a16:creationId xmlns:a16="http://schemas.microsoft.com/office/drawing/2014/main" id="{E1CAFB78-B260-0B66-D73F-0E1AF0F9C929}"/>
              </a:ext>
            </a:extLst>
          </p:cNvPr>
          <p:cNvGrpSpPr/>
          <p:nvPr/>
        </p:nvGrpSpPr>
        <p:grpSpPr>
          <a:xfrm>
            <a:off x="178564" y="6036031"/>
            <a:ext cx="2683232" cy="720000"/>
            <a:chOff x="9300218" y="5995737"/>
            <a:chExt cx="2683232" cy="720000"/>
          </a:xfrm>
        </p:grpSpPr>
        <p:pic>
          <p:nvPicPr>
            <p:cNvPr id="49" name="Imagen 48" descr="Departamentos de Universidad de La Rioja en Dialnet">
              <a:extLst>
                <a:ext uri="{FF2B5EF4-FFF2-40B4-BE49-F238E27FC236}">
                  <a16:creationId xmlns:a16="http://schemas.microsoft.com/office/drawing/2014/main" id="{18F49D22-D418-73CA-DD52-8242F10B3AF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1263450" y="5995737"/>
              <a:ext cx="720000" cy="720000"/>
            </a:xfrm>
            <a:prstGeom prst="rect">
              <a:avLst/>
            </a:prstGeom>
          </p:spPr>
        </p:pic>
        <p:pic>
          <p:nvPicPr>
            <p:cNvPr id="51" name="Imagen 50">
              <a:extLst>
                <a:ext uri="{FF2B5EF4-FFF2-40B4-BE49-F238E27FC236}">
                  <a16:creationId xmlns:a16="http://schemas.microsoft.com/office/drawing/2014/main" id="{06214A54-EE39-7101-1EB5-51A86F31FA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00218" y="5995737"/>
              <a:ext cx="1881081" cy="720000"/>
            </a:xfrm>
            <a:prstGeom prst="rect">
              <a:avLst/>
            </a:prstGeom>
          </p:spPr>
        </p:pic>
      </p:grpSp>
      <p:sp>
        <p:nvSpPr>
          <p:cNvPr id="47" name="CuadroTexto 46">
            <a:extLst>
              <a:ext uri="{FF2B5EF4-FFF2-40B4-BE49-F238E27FC236}">
                <a16:creationId xmlns:a16="http://schemas.microsoft.com/office/drawing/2014/main" id="{4C3E17A6-9DF7-1D11-A930-96623152A471}"/>
              </a:ext>
            </a:extLst>
          </p:cNvPr>
          <p:cNvSpPr txBox="1"/>
          <p:nvPr/>
        </p:nvSpPr>
        <p:spPr>
          <a:xfrm>
            <a:off x="11644425" y="6386699"/>
            <a:ext cx="369011" cy="369332"/>
          </a:xfrm>
          <a:prstGeom prst="rect">
            <a:avLst/>
          </a:prstGeom>
          <a:noFill/>
        </p:spPr>
        <p:txBody>
          <a:bodyPr wrap="square" rtlCol="0">
            <a:spAutoFit/>
          </a:bodyPr>
          <a:lstStyle/>
          <a:p>
            <a:pPr algn="ctr"/>
            <a:r>
              <a:rPr lang="en-GB" noProof="0" dirty="0">
                <a:solidFill>
                  <a:schemeClr val="tx2">
                    <a:lumMod val="75000"/>
                    <a:lumOff val="25000"/>
                  </a:schemeClr>
                </a:solidFill>
              </a:rPr>
              <a:t>1</a:t>
            </a:r>
            <a:endParaRPr lang="en-GB" sz="4400" noProof="0" dirty="0">
              <a:solidFill>
                <a:schemeClr val="tx2">
                  <a:lumMod val="75000"/>
                  <a:lumOff val="25000"/>
                </a:schemeClr>
              </a:solidFill>
            </a:endParaRPr>
          </a:p>
        </p:txBody>
      </p:sp>
    </p:spTree>
    <p:extLst>
      <p:ext uri="{BB962C8B-B14F-4D97-AF65-F5344CB8AC3E}">
        <p14:creationId xmlns:p14="http://schemas.microsoft.com/office/powerpoint/2010/main" val="1857446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95A90-A0F9-8B20-CA1F-88E6C7230D41}"/>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79A6A721-A591-1C13-11DD-472D94033A73}"/>
              </a:ext>
            </a:extLst>
          </p:cNvPr>
          <p:cNvSpPr txBox="1"/>
          <p:nvPr/>
        </p:nvSpPr>
        <p:spPr>
          <a:xfrm>
            <a:off x="11510211" y="6386699"/>
            <a:ext cx="503225" cy="369332"/>
          </a:xfrm>
          <a:prstGeom prst="rect">
            <a:avLst/>
          </a:prstGeom>
          <a:noFill/>
        </p:spPr>
        <p:txBody>
          <a:bodyPr wrap="square" rtlCol="0">
            <a:spAutoFit/>
          </a:bodyPr>
          <a:lstStyle/>
          <a:p>
            <a:pPr algn="ctr"/>
            <a:r>
              <a:rPr lang="en-GB" noProof="0" dirty="0">
                <a:solidFill>
                  <a:schemeClr val="tx2">
                    <a:lumMod val="75000"/>
                    <a:lumOff val="25000"/>
                  </a:schemeClr>
                </a:solidFill>
              </a:rPr>
              <a:t>10</a:t>
            </a:r>
            <a:endParaRPr lang="en-GB" sz="4400" noProof="0" dirty="0">
              <a:solidFill>
                <a:schemeClr val="tx2">
                  <a:lumMod val="75000"/>
                  <a:lumOff val="25000"/>
                </a:schemeClr>
              </a:solidFill>
            </a:endParaRPr>
          </a:p>
        </p:txBody>
      </p:sp>
      <p:sp>
        <p:nvSpPr>
          <p:cNvPr id="3" name="CuadroTexto 2">
            <a:extLst>
              <a:ext uri="{FF2B5EF4-FFF2-40B4-BE49-F238E27FC236}">
                <a16:creationId xmlns:a16="http://schemas.microsoft.com/office/drawing/2014/main" id="{3EB084AD-FEF8-880F-343E-BBBB40CE4EAD}"/>
              </a:ext>
            </a:extLst>
          </p:cNvPr>
          <p:cNvSpPr txBox="1"/>
          <p:nvPr/>
        </p:nvSpPr>
        <p:spPr>
          <a:xfrm>
            <a:off x="0" y="216800"/>
            <a:ext cx="12192000" cy="523220"/>
          </a:xfrm>
          <a:prstGeom prst="rect">
            <a:avLst/>
          </a:prstGeom>
          <a:noFill/>
          <a:ln>
            <a:solidFill>
              <a:srgbClr val="163E64"/>
            </a:solidFill>
          </a:ln>
        </p:spPr>
        <p:txBody>
          <a:bodyPr wrap="square" rtlCol="0">
            <a:spAutoFit/>
          </a:bodyPr>
          <a:lstStyle/>
          <a:p>
            <a:pPr algn="ctr"/>
            <a:r>
              <a:rPr lang="en-GB" sz="2800" b="1" noProof="0" dirty="0">
                <a:solidFill>
                  <a:srgbClr val="104862"/>
                </a:solidFill>
              </a:rPr>
              <a:t>2.1. Governance of the Spanish educational system</a:t>
            </a:r>
            <a:endParaRPr lang="en-GB" sz="2800" noProof="0" dirty="0"/>
          </a:p>
        </p:txBody>
      </p:sp>
      <p:sp>
        <p:nvSpPr>
          <p:cNvPr id="4" name="Flecha: pentágono 3">
            <a:extLst>
              <a:ext uri="{FF2B5EF4-FFF2-40B4-BE49-F238E27FC236}">
                <a16:creationId xmlns:a16="http://schemas.microsoft.com/office/drawing/2014/main" id="{320C0BF4-3F0B-096C-B06A-B7531793C190}"/>
              </a:ext>
            </a:extLst>
          </p:cNvPr>
          <p:cNvSpPr/>
          <p:nvPr/>
        </p:nvSpPr>
        <p:spPr>
          <a:xfrm rot="16200000">
            <a:off x="-1440000" y="4698000"/>
            <a:ext cx="2880000" cy="1440000"/>
          </a:xfrm>
          <a:prstGeom prst="homePlat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2">
                  <a:lumMod val="50000"/>
                  <a:lumOff val="50000"/>
                </a:schemeClr>
              </a:solidFill>
            </a:endParaRPr>
          </a:p>
        </p:txBody>
      </p:sp>
      <p:sp>
        <p:nvSpPr>
          <p:cNvPr id="28" name="CuadroTexto 27">
            <a:extLst>
              <a:ext uri="{FF2B5EF4-FFF2-40B4-BE49-F238E27FC236}">
                <a16:creationId xmlns:a16="http://schemas.microsoft.com/office/drawing/2014/main" id="{F5447CB6-CE9B-636B-0635-A13A81A7C7A1}"/>
              </a:ext>
            </a:extLst>
          </p:cNvPr>
          <p:cNvSpPr txBox="1"/>
          <p:nvPr/>
        </p:nvSpPr>
        <p:spPr>
          <a:xfrm>
            <a:off x="0" y="1288283"/>
            <a:ext cx="12192000" cy="523220"/>
          </a:xfrm>
          <a:prstGeom prst="rect">
            <a:avLst/>
          </a:prstGeom>
          <a:noFill/>
          <a:ln>
            <a:solidFill>
              <a:srgbClr val="163E64"/>
            </a:solidFill>
          </a:ln>
        </p:spPr>
        <p:txBody>
          <a:bodyPr wrap="square" rtlCol="0">
            <a:spAutoFit/>
          </a:bodyPr>
          <a:lstStyle/>
          <a:p>
            <a:pPr algn="ctr"/>
            <a:r>
              <a:rPr lang="en-GB" sz="2800" b="1" noProof="0" dirty="0">
                <a:solidFill>
                  <a:srgbClr val="104862"/>
                </a:solidFill>
              </a:rPr>
              <a:t>2.2. Educational stages</a:t>
            </a:r>
            <a:endParaRPr lang="en-GB" sz="2800" noProof="0" dirty="0"/>
          </a:p>
        </p:txBody>
      </p:sp>
      <p:sp>
        <p:nvSpPr>
          <p:cNvPr id="29" name="CuadroTexto 28">
            <a:extLst>
              <a:ext uri="{FF2B5EF4-FFF2-40B4-BE49-F238E27FC236}">
                <a16:creationId xmlns:a16="http://schemas.microsoft.com/office/drawing/2014/main" id="{C1DC5CE1-A9ED-C330-5427-6705E6A49A72}"/>
              </a:ext>
            </a:extLst>
          </p:cNvPr>
          <p:cNvSpPr txBox="1"/>
          <p:nvPr/>
        </p:nvSpPr>
        <p:spPr>
          <a:xfrm>
            <a:off x="0" y="2359766"/>
            <a:ext cx="12192000" cy="523220"/>
          </a:xfrm>
          <a:prstGeom prst="rect">
            <a:avLst/>
          </a:prstGeom>
          <a:noFill/>
          <a:ln>
            <a:solidFill>
              <a:srgbClr val="163E64"/>
            </a:solidFill>
          </a:ln>
        </p:spPr>
        <p:txBody>
          <a:bodyPr wrap="square" rtlCol="0">
            <a:spAutoFit/>
          </a:bodyPr>
          <a:lstStyle/>
          <a:p>
            <a:pPr algn="ctr"/>
            <a:r>
              <a:rPr lang="en-GB" sz="2800" b="1" noProof="0" dirty="0">
                <a:solidFill>
                  <a:srgbClr val="104862"/>
                </a:solidFill>
              </a:rPr>
              <a:t>2.3. Internal organisational structure of an educational institution</a:t>
            </a:r>
            <a:endParaRPr lang="en-GB" sz="2800" noProof="0" dirty="0"/>
          </a:p>
        </p:txBody>
      </p:sp>
      <p:sp>
        <p:nvSpPr>
          <p:cNvPr id="30" name="CuadroTexto 29">
            <a:extLst>
              <a:ext uri="{FF2B5EF4-FFF2-40B4-BE49-F238E27FC236}">
                <a16:creationId xmlns:a16="http://schemas.microsoft.com/office/drawing/2014/main" id="{FA04DE74-FF33-B1AB-2644-3A4A22949DFD}"/>
              </a:ext>
            </a:extLst>
          </p:cNvPr>
          <p:cNvSpPr txBox="1"/>
          <p:nvPr/>
        </p:nvSpPr>
        <p:spPr>
          <a:xfrm>
            <a:off x="0" y="3431249"/>
            <a:ext cx="12192000" cy="523220"/>
          </a:xfrm>
          <a:prstGeom prst="rect">
            <a:avLst/>
          </a:prstGeom>
          <a:noFill/>
          <a:ln>
            <a:solidFill>
              <a:srgbClr val="163E64"/>
            </a:solidFill>
          </a:ln>
        </p:spPr>
        <p:txBody>
          <a:bodyPr wrap="square" rtlCol="0">
            <a:spAutoFit/>
          </a:bodyPr>
          <a:lstStyle/>
          <a:p>
            <a:pPr algn="ctr"/>
            <a:r>
              <a:rPr lang="en-GB" sz="2800" b="1" noProof="0" dirty="0">
                <a:solidFill>
                  <a:srgbClr val="104862"/>
                </a:solidFill>
              </a:rPr>
              <a:t>2.4. Attention to diversity and educational inclusion in Spain</a:t>
            </a:r>
            <a:endParaRPr lang="en-GB" sz="2800" noProof="0" dirty="0"/>
          </a:p>
        </p:txBody>
      </p:sp>
    </p:spTree>
    <p:extLst>
      <p:ext uri="{BB962C8B-B14F-4D97-AF65-F5344CB8AC3E}">
        <p14:creationId xmlns:p14="http://schemas.microsoft.com/office/powerpoint/2010/main" val="714078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67526-96DC-6847-0FBF-99ADAA05F0C2}"/>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2B5C0977-DD1A-4D36-E312-6D785199A6F7}"/>
              </a:ext>
            </a:extLst>
          </p:cNvPr>
          <p:cNvSpPr txBox="1"/>
          <p:nvPr/>
        </p:nvSpPr>
        <p:spPr>
          <a:xfrm>
            <a:off x="11510211" y="6386699"/>
            <a:ext cx="503225" cy="369332"/>
          </a:xfrm>
          <a:prstGeom prst="rect">
            <a:avLst/>
          </a:prstGeom>
          <a:noFill/>
        </p:spPr>
        <p:txBody>
          <a:bodyPr wrap="square" rtlCol="0">
            <a:spAutoFit/>
          </a:bodyPr>
          <a:lstStyle/>
          <a:p>
            <a:pPr algn="ctr"/>
            <a:r>
              <a:rPr lang="en-GB" noProof="0" dirty="0">
                <a:solidFill>
                  <a:schemeClr val="tx2">
                    <a:lumMod val="75000"/>
                    <a:lumOff val="25000"/>
                  </a:schemeClr>
                </a:solidFill>
              </a:rPr>
              <a:t>11</a:t>
            </a:r>
            <a:endParaRPr lang="en-GB" sz="4400" noProof="0" dirty="0">
              <a:solidFill>
                <a:schemeClr val="tx2">
                  <a:lumMod val="75000"/>
                  <a:lumOff val="25000"/>
                </a:schemeClr>
              </a:solidFill>
            </a:endParaRPr>
          </a:p>
        </p:txBody>
      </p:sp>
      <p:sp>
        <p:nvSpPr>
          <p:cNvPr id="3" name="Flecha: pentágono 2">
            <a:extLst>
              <a:ext uri="{FF2B5EF4-FFF2-40B4-BE49-F238E27FC236}">
                <a16:creationId xmlns:a16="http://schemas.microsoft.com/office/drawing/2014/main" id="{3A123691-BFC2-AEED-7AEB-D2FCCF12BFB7}"/>
              </a:ext>
            </a:extLst>
          </p:cNvPr>
          <p:cNvSpPr/>
          <p:nvPr/>
        </p:nvSpPr>
        <p:spPr>
          <a:xfrm rot="16200000">
            <a:off x="-1440000" y="4698000"/>
            <a:ext cx="2880000" cy="1440000"/>
          </a:xfrm>
          <a:prstGeom prst="homePlat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CuadroTexto 3">
            <a:extLst>
              <a:ext uri="{FF2B5EF4-FFF2-40B4-BE49-F238E27FC236}">
                <a16:creationId xmlns:a16="http://schemas.microsoft.com/office/drawing/2014/main" id="{AA7E94DB-D7B9-16EC-132C-590639505B3A}"/>
              </a:ext>
            </a:extLst>
          </p:cNvPr>
          <p:cNvSpPr txBox="1"/>
          <p:nvPr/>
        </p:nvSpPr>
        <p:spPr>
          <a:xfrm>
            <a:off x="0" y="313052"/>
            <a:ext cx="12192000" cy="523220"/>
          </a:xfrm>
          <a:prstGeom prst="rect">
            <a:avLst/>
          </a:prstGeom>
          <a:noFill/>
          <a:ln>
            <a:solidFill>
              <a:srgbClr val="163E64"/>
            </a:solidFill>
          </a:ln>
        </p:spPr>
        <p:txBody>
          <a:bodyPr wrap="square" rtlCol="0">
            <a:spAutoFit/>
          </a:bodyPr>
          <a:lstStyle/>
          <a:p>
            <a:pPr algn="ctr"/>
            <a:r>
              <a:rPr lang="en-GB" sz="2800" b="1" noProof="0" dirty="0">
                <a:solidFill>
                  <a:srgbClr val="104862"/>
                </a:solidFill>
              </a:rPr>
              <a:t>2.5. Specific attention for HIA learners</a:t>
            </a:r>
            <a:endParaRPr lang="en-GB" sz="2800" noProof="0" dirty="0"/>
          </a:p>
        </p:txBody>
      </p:sp>
      <p:sp>
        <p:nvSpPr>
          <p:cNvPr id="6" name="Rectángulo 5">
            <a:extLst>
              <a:ext uri="{FF2B5EF4-FFF2-40B4-BE49-F238E27FC236}">
                <a16:creationId xmlns:a16="http://schemas.microsoft.com/office/drawing/2014/main" id="{F0D6B29E-CE0E-2534-4211-205F86317804}"/>
              </a:ext>
            </a:extLst>
          </p:cNvPr>
          <p:cNvSpPr/>
          <p:nvPr/>
        </p:nvSpPr>
        <p:spPr>
          <a:xfrm flipH="1">
            <a:off x="700894" y="1080000"/>
            <a:ext cx="10790211" cy="1800000"/>
          </a:xfrm>
          <a:prstGeom prst="rect">
            <a:avLst/>
          </a:prstGeom>
          <a:noFill/>
          <a:ln>
            <a:solidFill>
              <a:srgbClr val="10486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i="1" noProof="0" dirty="0">
                <a:solidFill>
                  <a:schemeClr val="tx1"/>
                </a:solidFill>
              </a:rPr>
              <a:t>The education administrations shall provide the necessary resources to ensure that all pupils achieve their full personal, intellectual, social, and emotional potential, as well as the objectives set out in general terms in this law.</a:t>
            </a:r>
          </a:p>
          <a:p>
            <a:pPr algn="ctr"/>
            <a:endParaRPr lang="en-GB" sz="600" i="1" noProof="0" dirty="0">
              <a:solidFill>
                <a:schemeClr val="tx1"/>
              </a:solidFill>
            </a:endParaRPr>
          </a:p>
          <a:p>
            <a:pPr algn="ctr"/>
            <a:r>
              <a:rPr lang="en-GB" sz="1600" i="1" noProof="0" dirty="0">
                <a:solidFill>
                  <a:schemeClr val="tx1"/>
                </a:solidFill>
              </a:rPr>
              <a:t>It is the responsibility of the education administrations to </a:t>
            </a:r>
            <a:r>
              <a:rPr lang="en-GB" sz="1600" b="1" i="1" noProof="0" dirty="0">
                <a:solidFill>
                  <a:schemeClr val="tx1"/>
                </a:solidFill>
              </a:rPr>
              <a:t>ensure that the necessary resources are provided </a:t>
            </a:r>
            <a:r>
              <a:rPr lang="en-GB" sz="1600" i="1" noProof="0" dirty="0">
                <a:solidFill>
                  <a:schemeClr val="tx1"/>
                </a:solidFill>
              </a:rPr>
              <a:t>so that students who require educational attention different from the standard provision, […] due to their high intellectual abilities […], can </a:t>
            </a:r>
            <a:r>
              <a:rPr lang="en-GB" sz="1600" b="1" i="1" noProof="0" dirty="0">
                <a:solidFill>
                  <a:schemeClr val="tx1"/>
                </a:solidFill>
              </a:rPr>
              <a:t>achieve</a:t>
            </a:r>
            <a:r>
              <a:rPr lang="en-GB" sz="1600" i="1" noProof="0" dirty="0">
                <a:solidFill>
                  <a:schemeClr val="tx1"/>
                </a:solidFill>
              </a:rPr>
              <a:t> </a:t>
            </a:r>
            <a:r>
              <a:rPr lang="en-GB" sz="1600" b="1" i="1" noProof="0" dirty="0">
                <a:solidFill>
                  <a:schemeClr val="tx1"/>
                </a:solidFill>
              </a:rPr>
              <a:t>the fullest possible development of their personal abilities </a:t>
            </a:r>
            <a:r>
              <a:rPr lang="en-GB" sz="1600" i="1" noProof="0" dirty="0">
                <a:solidFill>
                  <a:schemeClr val="tx1"/>
                </a:solidFill>
              </a:rPr>
              <a:t>and, in any case, the objectives set out generally for all students.</a:t>
            </a:r>
          </a:p>
        </p:txBody>
      </p:sp>
      <p:sp>
        <p:nvSpPr>
          <p:cNvPr id="7" name="Rectángulo 6">
            <a:extLst>
              <a:ext uri="{FF2B5EF4-FFF2-40B4-BE49-F238E27FC236}">
                <a16:creationId xmlns:a16="http://schemas.microsoft.com/office/drawing/2014/main" id="{3BC2A2BB-4B10-7C36-A30E-E1FD5E4D57F1}"/>
              </a:ext>
            </a:extLst>
          </p:cNvPr>
          <p:cNvSpPr/>
          <p:nvPr/>
        </p:nvSpPr>
        <p:spPr>
          <a:xfrm flipH="1">
            <a:off x="8973505" y="2699747"/>
            <a:ext cx="2517600" cy="360505"/>
          </a:xfrm>
          <a:prstGeom prst="rect">
            <a:avLst/>
          </a:prstGeom>
          <a:solidFill>
            <a:srgbClr val="104862"/>
          </a:solidFill>
          <a:ln>
            <a:solidFill>
              <a:srgbClr val="10486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600" noProof="0" dirty="0">
                <a:solidFill>
                  <a:schemeClr val="bg1"/>
                </a:solidFill>
              </a:rPr>
              <a:t>LOMLOE (2020, p. 122909)</a:t>
            </a:r>
          </a:p>
        </p:txBody>
      </p:sp>
      <p:sp>
        <p:nvSpPr>
          <p:cNvPr id="9" name="Rectángulo: esquinas redondeadas 8">
            <a:extLst>
              <a:ext uri="{FF2B5EF4-FFF2-40B4-BE49-F238E27FC236}">
                <a16:creationId xmlns:a16="http://schemas.microsoft.com/office/drawing/2014/main" id="{CD6A0D68-8A95-59BE-2A99-3685DDF2719F}"/>
              </a:ext>
            </a:extLst>
          </p:cNvPr>
          <p:cNvSpPr/>
          <p:nvPr/>
        </p:nvSpPr>
        <p:spPr>
          <a:xfrm>
            <a:off x="700893" y="3573377"/>
            <a:ext cx="5170513" cy="1080000"/>
          </a:xfrm>
          <a:prstGeom prst="roundRect">
            <a:avLst/>
          </a:prstGeom>
          <a:noFill/>
          <a:ln>
            <a:solidFill>
              <a:srgbClr val="10486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noProof="0" dirty="0">
                <a:solidFill>
                  <a:srgbClr val="104862"/>
                </a:solidFill>
              </a:rPr>
              <a:t>Acceleration</a:t>
            </a:r>
          </a:p>
          <a:p>
            <a:pPr algn="ctr"/>
            <a:r>
              <a:rPr lang="en-GB" sz="1600" b="1" noProof="0" dirty="0">
                <a:solidFill>
                  <a:schemeClr val="tx1"/>
                </a:solidFill>
              </a:rPr>
              <a:t>The duration of the stage can be reduced by one year</a:t>
            </a:r>
          </a:p>
          <a:p>
            <a:pPr algn="ctr"/>
            <a:r>
              <a:rPr lang="en-GB" sz="1600" noProof="0" dirty="0">
                <a:solidFill>
                  <a:schemeClr val="tx1"/>
                </a:solidFill>
              </a:rPr>
              <a:t>Assess previously personal well-being and socialisation</a:t>
            </a:r>
          </a:p>
        </p:txBody>
      </p:sp>
      <p:sp>
        <p:nvSpPr>
          <p:cNvPr id="10" name="Rectángulo: esquinas redondeadas 9">
            <a:extLst>
              <a:ext uri="{FF2B5EF4-FFF2-40B4-BE49-F238E27FC236}">
                <a16:creationId xmlns:a16="http://schemas.microsoft.com/office/drawing/2014/main" id="{17B49D49-522E-BD69-8459-E126C36B5BC3}"/>
              </a:ext>
            </a:extLst>
          </p:cNvPr>
          <p:cNvSpPr/>
          <p:nvPr/>
        </p:nvSpPr>
        <p:spPr>
          <a:xfrm>
            <a:off x="6320591" y="3564125"/>
            <a:ext cx="5170513" cy="1080000"/>
          </a:xfrm>
          <a:prstGeom prst="roundRect">
            <a:avLst/>
          </a:prstGeom>
          <a:noFill/>
          <a:ln>
            <a:solidFill>
              <a:srgbClr val="10486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noProof="0" dirty="0">
                <a:solidFill>
                  <a:schemeClr val="tx1"/>
                </a:solidFill>
              </a:rPr>
              <a:t>Develop </a:t>
            </a:r>
            <a:r>
              <a:rPr lang="en-GB" sz="1600" b="1" noProof="0" dirty="0">
                <a:solidFill>
                  <a:srgbClr val="104862"/>
                </a:solidFill>
              </a:rPr>
              <a:t>curricular enrichment plans </a:t>
            </a:r>
            <a:r>
              <a:rPr lang="en-GB" sz="1600" noProof="0" dirty="0">
                <a:solidFill>
                  <a:schemeClr val="tx1"/>
                </a:solidFill>
              </a:rPr>
              <a:t>designed to improve the skills of those pupils who need it</a:t>
            </a:r>
          </a:p>
        </p:txBody>
      </p:sp>
      <p:sp>
        <p:nvSpPr>
          <p:cNvPr id="11" name="Rectángulo 10">
            <a:extLst>
              <a:ext uri="{FF2B5EF4-FFF2-40B4-BE49-F238E27FC236}">
                <a16:creationId xmlns:a16="http://schemas.microsoft.com/office/drawing/2014/main" id="{60F84FCD-D798-599F-7BBD-4DE929B2F240}"/>
              </a:ext>
            </a:extLst>
          </p:cNvPr>
          <p:cNvSpPr/>
          <p:nvPr/>
        </p:nvSpPr>
        <p:spPr>
          <a:xfrm flipH="1">
            <a:off x="4249104" y="4578947"/>
            <a:ext cx="3707779" cy="360505"/>
          </a:xfrm>
          <a:prstGeom prst="rect">
            <a:avLst/>
          </a:prstGeom>
          <a:solidFill>
            <a:srgbClr val="104862"/>
          </a:solidFill>
          <a:ln>
            <a:solidFill>
              <a:srgbClr val="10486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noProof="0" dirty="0">
                <a:solidFill>
                  <a:schemeClr val="bg1"/>
                </a:solidFill>
              </a:rPr>
              <a:t>From Primary School onwards</a:t>
            </a:r>
          </a:p>
        </p:txBody>
      </p:sp>
      <p:grpSp>
        <p:nvGrpSpPr>
          <p:cNvPr id="15" name="Grupo 14">
            <a:extLst>
              <a:ext uri="{FF2B5EF4-FFF2-40B4-BE49-F238E27FC236}">
                <a16:creationId xmlns:a16="http://schemas.microsoft.com/office/drawing/2014/main" id="{6F8F18DC-AEA8-CC47-A156-DE785BB0C601}"/>
              </a:ext>
            </a:extLst>
          </p:cNvPr>
          <p:cNvGrpSpPr/>
          <p:nvPr/>
        </p:nvGrpSpPr>
        <p:grpSpPr>
          <a:xfrm>
            <a:off x="2317592" y="5328250"/>
            <a:ext cx="7556814" cy="1080000"/>
            <a:chOff x="2746149" y="5093400"/>
            <a:chExt cx="7556814" cy="1080000"/>
          </a:xfrm>
        </p:grpSpPr>
        <p:sp>
          <p:nvSpPr>
            <p:cNvPr id="12" name="Rectángulo 11">
              <a:extLst>
                <a:ext uri="{FF2B5EF4-FFF2-40B4-BE49-F238E27FC236}">
                  <a16:creationId xmlns:a16="http://schemas.microsoft.com/office/drawing/2014/main" id="{6C03A51E-FC3B-3630-D085-2AF4ED6B5796}"/>
                </a:ext>
              </a:extLst>
            </p:cNvPr>
            <p:cNvSpPr/>
            <p:nvPr/>
          </p:nvSpPr>
          <p:spPr>
            <a:xfrm flipH="1">
              <a:off x="4249104" y="5093400"/>
              <a:ext cx="6053859" cy="10800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noProof="0" dirty="0">
                  <a:solidFill>
                    <a:srgbClr val="FF0000"/>
                  </a:solidFill>
                </a:rPr>
                <a:t>NO</a:t>
              </a:r>
              <a:r>
                <a:rPr lang="en-GB" noProof="0" dirty="0">
                  <a:solidFill>
                    <a:schemeClr val="tx1"/>
                  </a:solidFill>
                </a:rPr>
                <a:t>  common protocol across the 17 autonomous communities + low detection rates (under-diagnosis) + a lack of training for teaching staff</a:t>
              </a:r>
            </a:p>
          </p:txBody>
        </p:sp>
        <p:pic>
          <p:nvPicPr>
            <p:cNvPr id="14" name="Imagen 13">
              <a:extLst>
                <a:ext uri="{FF2B5EF4-FFF2-40B4-BE49-F238E27FC236}">
                  <a16:creationId xmlns:a16="http://schemas.microsoft.com/office/drawing/2014/main" id="{B58F16A3-DDA9-24ED-8629-13FBBB2730A2}"/>
                </a:ext>
              </a:extLst>
            </p:cNvPr>
            <p:cNvPicPr>
              <a:picLocks noChangeAspect="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colorTemperature colorTemp="11500"/>
                      </a14:imgEffect>
                      <a14:imgEffect>
                        <a14:saturation sat="400000"/>
                      </a14:imgEffect>
                    </a14:imgLayer>
                  </a14:imgProps>
                </a:ext>
              </a:extLst>
            </a:blip>
            <a:stretch>
              <a:fillRect/>
            </a:stretch>
          </p:blipFill>
          <p:spPr>
            <a:xfrm>
              <a:off x="2746149" y="5093400"/>
              <a:ext cx="1080000" cy="1080000"/>
            </a:xfrm>
            <a:prstGeom prst="rect">
              <a:avLst/>
            </a:prstGeom>
          </p:spPr>
        </p:pic>
      </p:grpSp>
    </p:spTree>
    <p:extLst>
      <p:ext uri="{BB962C8B-B14F-4D97-AF65-F5344CB8AC3E}">
        <p14:creationId xmlns:p14="http://schemas.microsoft.com/office/powerpoint/2010/main" val="4175067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61929-05E9-10A5-1801-12D97166F992}"/>
            </a:ext>
          </a:extLst>
        </p:cNvPr>
        <p:cNvGrpSpPr/>
        <p:nvPr/>
      </p:nvGrpSpPr>
      <p:grpSpPr>
        <a:xfrm>
          <a:off x="0" y="0"/>
          <a:ext cx="0" cy="0"/>
          <a:chOff x="0" y="0"/>
          <a:chExt cx="0" cy="0"/>
        </a:xfrm>
      </p:grpSpPr>
      <p:sp>
        <p:nvSpPr>
          <p:cNvPr id="2" name="Flecha: pentágono 1">
            <a:extLst>
              <a:ext uri="{FF2B5EF4-FFF2-40B4-BE49-F238E27FC236}">
                <a16:creationId xmlns:a16="http://schemas.microsoft.com/office/drawing/2014/main" id="{F3FD60A3-9A9C-C7C5-1DB2-2B359C81AB1B}"/>
              </a:ext>
            </a:extLst>
          </p:cNvPr>
          <p:cNvSpPr/>
          <p:nvPr/>
        </p:nvSpPr>
        <p:spPr>
          <a:xfrm rot="16200000">
            <a:off x="4296001" y="4352829"/>
            <a:ext cx="3600000" cy="1440000"/>
          </a:xfrm>
          <a:prstGeom prst="homePlat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 name="CuadroTexto 2">
            <a:extLst>
              <a:ext uri="{FF2B5EF4-FFF2-40B4-BE49-F238E27FC236}">
                <a16:creationId xmlns:a16="http://schemas.microsoft.com/office/drawing/2014/main" id="{7F08A16C-7FBC-FC36-22BE-74BB27A107C4}"/>
              </a:ext>
            </a:extLst>
          </p:cNvPr>
          <p:cNvSpPr txBox="1"/>
          <p:nvPr/>
        </p:nvSpPr>
        <p:spPr>
          <a:xfrm>
            <a:off x="5839359" y="4657330"/>
            <a:ext cx="513282" cy="830997"/>
          </a:xfrm>
          <a:prstGeom prst="rect">
            <a:avLst/>
          </a:prstGeom>
          <a:noFill/>
        </p:spPr>
        <p:txBody>
          <a:bodyPr wrap="none" rtlCol="0">
            <a:spAutoFit/>
          </a:bodyPr>
          <a:lstStyle/>
          <a:p>
            <a:r>
              <a:rPr lang="en-GB" sz="4800" noProof="0" dirty="0">
                <a:solidFill>
                  <a:srgbClr val="FFFFFF"/>
                </a:solidFill>
              </a:rPr>
              <a:t>3</a:t>
            </a:r>
          </a:p>
        </p:txBody>
      </p:sp>
      <p:sp>
        <p:nvSpPr>
          <p:cNvPr id="4" name="CuadroTexto 3">
            <a:extLst>
              <a:ext uri="{FF2B5EF4-FFF2-40B4-BE49-F238E27FC236}">
                <a16:creationId xmlns:a16="http://schemas.microsoft.com/office/drawing/2014/main" id="{F9919E25-7971-E2AF-F871-B664057B1890}"/>
              </a:ext>
            </a:extLst>
          </p:cNvPr>
          <p:cNvSpPr txBox="1"/>
          <p:nvPr/>
        </p:nvSpPr>
        <p:spPr>
          <a:xfrm>
            <a:off x="2409600" y="610863"/>
            <a:ext cx="7372800" cy="1080000"/>
          </a:xfrm>
          <a:prstGeom prst="rect">
            <a:avLst/>
          </a:prstGeom>
          <a:noFill/>
        </p:spPr>
        <p:txBody>
          <a:bodyPr wrap="square" rtlCol="0">
            <a:spAutoFit/>
          </a:bodyPr>
          <a:lstStyle/>
          <a:p>
            <a:pPr algn="ctr"/>
            <a:r>
              <a:rPr lang="en-GB" sz="3200" noProof="0" dirty="0"/>
              <a:t>Spanish </a:t>
            </a:r>
            <a:r>
              <a:rPr lang="en-GB" sz="3200" b="1" noProof="0" dirty="0">
                <a:solidFill>
                  <a:srgbClr val="163E64"/>
                </a:solidFill>
              </a:rPr>
              <a:t>programmes for educational attention</a:t>
            </a:r>
            <a:r>
              <a:rPr lang="en-GB" sz="3200" noProof="0" dirty="0"/>
              <a:t> to HIA learners</a:t>
            </a:r>
          </a:p>
        </p:txBody>
      </p:sp>
      <p:sp>
        <p:nvSpPr>
          <p:cNvPr id="6" name="CuadroTexto 5">
            <a:extLst>
              <a:ext uri="{FF2B5EF4-FFF2-40B4-BE49-F238E27FC236}">
                <a16:creationId xmlns:a16="http://schemas.microsoft.com/office/drawing/2014/main" id="{07B712B5-F251-F70C-FC2F-FBC820C9BFA2}"/>
              </a:ext>
            </a:extLst>
          </p:cNvPr>
          <p:cNvSpPr txBox="1"/>
          <p:nvPr/>
        </p:nvSpPr>
        <p:spPr>
          <a:xfrm>
            <a:off x="11510211" y="6386699"/>
            <a:ext cx="503225" cy="369332"/>
          </a:xfrm>
          <a:prstGeom prst="rect">
            <a:avLst/>
          </a:prstGeom>
          <a:noFill/>
        </p:spPr>
        <p:txBody>
          <a:bodyPr wrap="square" rtlCol="0">
            <a:spAutoFit/>
          </a:bodyPr>
          <a:lstStyle/>
          <a:p>
            <a:pPr algn="ctr"/>
            <a:r>
              <a:rPr lang="en-GB" noProof="0" dirty="0">
                <a:solidFill>
                  <a:schemeClr val="tx2">
                    <a:lumMod val="75000"/>
                    <a:lumOff val="25000"/>
                  </a:schemeClr>
                </a:solidFill>
              </a:rPr>
              <a:t>12</a:t>
            </a:r>
            <a:endParaRPr lang="en-GB" sz="4400" noProof="0" dirty="0">
              <a:solidFill>
                <a:schemeClr val="tx2">
                  <a:lumMod val="75000"/>
                  <a:lumOff val="25000"/>
                </a:schemeClr>
              </a:solidFill>
            </a:endParaRPr>
          </a:p>
        </p:txBody>
      </p:sp>
    </p:spTree>
    <p:extLst>
      <p:ext uri="{BB962C8B-B14F-4D97-AF65-F5344CB8AC3E}">
        <p14:creationId xmlns:p14="http://schemas.microsoft.com/office/powerpoint/2010/main" val="40117644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BB29C-3991-0E8F-35F7-176C0EE7CF89}"/>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DE0D88E8-621B-4FC7-0E84-A06D23B7C35E}"/>
              </a:ext>
            </a:extLst>
          </p:cNvPr>
          <p:cNvSpPr txBox="1"/>
          <p:nvPr/>
        </p:nvSpPr>
        <p:spPr>
          <a:xfrm>
            <a:off x="11510211" y="6386699"/>
            <a:ext cx="503225" cy="369332"/>
          </a:xfrm>
          <a:prstGeom prst="rect">
            <a:avLst/>
          </a:prstGeom>
          <a:noFill/>
        </p:spPr>
        <p:txBody>
          <a:bodyPr wrap="square" rtlCol="0">
            <a:spAutoFit/>
          </a:bodyPr>
          <a:lstStyle/>
          <a:p>
            <a:pPr algn="ctr"/>
            <a:r>
              <a:rPr lang="en-GB" noProof="0" dirty="0">
                <a:solidFill>
                  <a:schemeClr val="tx2">
                    <a:lumMod val="75000"/>
                    <a:lumOff val="25000"/>
                  </a:schemeClr>
                </a:solidFill>
              </a:rPr>
              <a:t>13</a:t>
            </a:r>
            <a:endParaRPr lang="en-GB" sz="4400" noProof="0" dirty="0">
              <a:solidFill>
                <a:schemeClr val="tx2">
                  <a:lumMod val="75000"/>
                  <a:lumOff val="25000"/>
                </a:schemeClr>
              </a:solidFill>
            </a:endParaRPr>
          </a:p>
        </p:txBody>
      </p:sp>
      <p:sp>
        <p:nvSpPr>
          <p:cNvPr id="3" name="Flecha: pentágono 2">
            <a:extLst>
              <a:ext uri="{FF2B5EF4-FFF2-40B4-BE49-F238E27FC236}">
                <a16:creationId xmlns:a16="http://schemas.microsoft.com/office/drawing/2014/main" id="{B149E7A9-8A58-51F9-45AE-5A676DEF915C}"/>
              </a:ext>
            </a:extLst>
          </p:cNvPr>
          <p:cNvSpPr/>
          <p:nvPr/>
        </p:nvSpPr>
        <p:spPr>
          <a:xfrm rot="16200000">
            <a:off x="-1800000" y="4338000"/>
            <a:ext cx="3600000" cy="1440000"/>
          </a:xfrm>
          <a:prstGeom prst="homePlat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CuadroTexto 3">
            <a:extLst>
              <a:ext uri="{FF2B5EF4-FFF2-40B4-BE49-F238E27FC236}">
                <a16:creationId xmlns:a16="http://schemas.microsoft.com/office/drawing/2014/main" id="{53837349-20FD-E5BC-F287-0D03EFFDA161}"/>
              </a:ext>
            </a:extLst>
          </p:cNvPr>
          <p:cNvSpPr txBox="1"/>
          <p:nvPr/>
        </p:nvSpPr>
        <p:spPr>
          <a:xfrm>
            <a:off x="0" y="313052"/>
            <a:ext cx="12192000" cy="523220"/>
          </a:xfrm>
          <a:prstGeom prst="rect">
            <a:avLst/>
          </a:prstGeom>
          <a:noFill/>
          <a:ln>
            <a:solidFill>
              <a:schemeClr val="tx2">
                <a:lumMod val="90000"/>
                <a:lumOff val="10000"/>
              </a:schemeClr>
            </a:solidFill>
          </a:ln>
        </p:spPr>
        <p:txBody>
          <a:bodyPr wrap="square" rtlCol="0">
            <a:spAutoFit/>
          </a:bodyPr>
          <a:lstStyle/>
          <a:p>
            <a:pPr algn="ctr"/>
            <a:r>
              <a:rPr lang="en-GB" sz="2800" b="1" noProof="0" dirty="0">
                <a:solidFill>
                  <a:schemeClr val="tx2">
                    <a:lumMod val="90000"/>
                    <a:lumOff val="10000"/>
                  </a:schemeClr>
                </a:solidFill>
              </a:rPr>
              <a:t>3.1. Diversity in program offer by autonomous community</a:t>
            </a:r>
            <a:endParaRPr lang="en-GB" sz="2800" noProof="0" dirty="0">
              <a:solidFill>
                <a:schemeClr val="tx2">
                  <a:lumMod val="90000"/>
                  <a:lumOff val="10000"/>
                </a:schemeClr>
              </a:solidFill>
            </a:endParaRPr>
          </a:p>
        </p:txBody>
      </p:sp>
      <p:sp>
        <p:nvSpPr>
          <p:cNvPr id="5" name="CuadroTexto 4">
            <a:extLst>
              <a:ext uri="{FF2B5EF4-FFF2-40B4-BE49-F238E27FC236}">
                <a16:creationId xmlns:a16="http://schemas.microsoft.com/office/drawing/2014/main" id="{F909A79E-0198-81B3-2654-123A1A35BCEE}"/>
              </a:ext>
            </a:extLst>
          </p:cNvPr>
          <p:cNvSpPr txBox="1"/>
          <p:nvPr/>
        </p:nvSpPr>
        <p:spPr>
          <a:xfrm>
            <a:off x="1281876" y="1200750"/>
            <a:ext cx="9628248" cy="1000274"/>
          </a:xfrm>
          <a:prstGeom prst="rect">
            <a:avLst/>
          </a:prstGeom>
          <a:noFill/>
          <a:ln w="28575">
            <a:solidFill>
              <a:srgbClr val="0D4175"/>
            </a:solidFill>
          </a:ln>
        </p:spPr>
        <p:txBody>
          <a:bodyPr wrap="square" rtlCol="0">
            <a:spAutoFit/>
          </a:bodyPr>
          <a:lstStyle/>
          <a:p>
            <a:pPr>
              <a:spcAft>
                <a:spcPts val="600"/>
              </a:spcAft>
              <a:buClr>
                <a:srgbClr val="116198"/>
              </a:buClr>
            </a:pPr>
            <a:endParaRPr lang="en-GB" sz="500" b="1" noProof="0" dirty="0">
              <a:solidFill>
                <a:srgbClr val="0D4175"/>
              </a:solidFill>
            </a:endParaRPr>
          </a:p>
          <a:p>
            <a:pPr marL="285750" indent="-285750">
              <a:spcAft>
                <a:spcPts val="600"/>
              </a:spcAft>
              <a:buClr>
                <a:srgbClr val="116198"/>
              </a:buClr>
              <a:buFont typeface="Wingdings" panose="05000000000000000000" pitchFamily="2" charset="2"/>
              <a:buChar char="q"/>
            </a:pPr>
            <a:r>
              <a:rPr lang="en-GB" sz="1600" noProof="0" dirty="0"/>
              <a:t>The principles of </a:t>
            </a:r>
            <a:r>
              <a:rPr lang="en-GB" sz="1600" b="1" noProof="0" dirty="0">
                <a:solidFill>
                  <a:schemeClr val="tx2">
                    <a:lumMod val="90000"/>
                    <a:lumOff val="10000"/>
                  </a:schemeClr>
                </a:solidFill>
              </a:rPr>
              <a:t>inclusion and equity are not always guaranteed </a:t>
            </a:r>
            <a:r>
              <a:rPr lang="en-GB" sz="1600" noProof="0" dirty="0"/>
              <a:t>for the group with HIA</a:t>
            </a:r>
            <a:endParaRPr lang="en-GB" sz="1600" b="1" noProof="0" dirty="0">
              <a:solidFill>
                <a:srgbClr val="0D4175"/>
              </a:solidFill>
            </a:endParaRPr>
          </a:p>
          <a:p>
            <a:pPr lvl="1">
              <a:spcAft>
                <a:spcPts val="600"/>
              </a:spcAft>
              <a:buClr>
                <a:srgbClr val="116198"/>
              </a:buClr>
            </a:pPr>
            <a:r>
              <a:rPr lang="en-GB" sz="1400" noProof="0" dirty="0"/>
              <a:t>INEQUALITY IN SPAIN: disparities in educational provision between regions and the need for training for school leaders, counsellors, and teachers.</a:t>
            </a:r>
            <a:endParaRPr lang="en-GB" sz="400" u="sng" noProof="0" dirty="0"/>
          </a:p>
        </p:txBody>
      </p:sp>
      <p:sp>
        <p:nvSpPr>
          <p:cNvPr id="6" name="CuadroTexto 5">
            <a:extLst>
              <a:ext uri="{FF2B5EF4-FFF2-40B4-BE49-F238E27FC236}">
                <a16:creationId xmlns:a16="http://schemas.microsoft.com/office/drawing/2014/main" id="{70FC96A5-CA0A-DE0A-A988-D52BDE60FAD9}"/>
              </a:ext>
            </a:extLst>
          </p:cNvPr>
          <p:cNvSpPr txBox="1"/>
          <p:nvPr/>
        </p:nvSpPr>
        <p:spPr>
          <a:xfrm>
            <a:off x="8820150" y="2201024"/>
            <a:ext cx="2089974" cy="276999"/>
          </a:xfrm>
          <a:prstGeom prst="rect">
            <a:avLst/>
          </a:prstGeom>
          <a:noFill/>
          <a:ln>
            <a:solidFill>
              <a:srgbClr val="116198"/>
            </a:solidFill>
          </a:ln>
        </p:spPr>
        <p:txBody>
          <a:bodyPr wrap="square" rtlCol="0">
            <a:spAutoFit/>
          </a:bodyPr>
          <a:lstStyle/>
          <a:p>
            <a:pPr algn="ctr"/>
            <a:r>
              <a:rPr lang="en-GB" sz="1200" noProof="0" dirty="0"/>
              <a:t>(</a:t>
            </a:r>
            <a:r>
              <a:rPr lang="en-GB" sz="1200" b="1" noProof="0" dirty="0"/>
              <a:t>Elena Monleón et al., 2025</a:t>
            </a:r>
            <a:r>
              <a:rPr lang="en-GB" sz="1200" noProof="0" dirty="0"/>
              <a:t>)</a:t>
            </a:r>
          </a:p>
        </p:txBody>
      </p:sp>
      <p:grpSp>
        <p:nvGrpSpPr>
          <p:cNvPr id="13" name="Grupo 12">
            <a:extLst>
              <a:ext uri="{FF2B5EF4-FFF2-40B4-BE49-F238E27FC236}">
                <a16:creationId xmlns:a16="http://schemas.microsoft.com/office/drawing/2014/main" id="{35A11F02-92A1-7345-82D6-4CEA3ECE0ACE}"/>
              </a:ext>
            </a:extLst>
          </p:cNvPr>
          <p:cNvGrpSpPr/>
          <p:nvPr/>
        </p:nvGrpSpPr>
        <p:grpSpPr>
          <a:xfrm>
            <a:off x="6561477" y="3258000"/>
            <a:ext cx="4517345" cy="3388700"/>
            <a:chOff x="3967649" y="2565502"/>
            <a:chExt cx="5307453" cy="3979446"/>
          </a:xfrm>
        </p:grpSpPr>
        <p:pic>
          <p:nvPicPr>
            <p:cNvPr id="7" name="Imagen 6">
              <a:extLst>
                <a:ext uri="{FF2B5EF4-FFF2-40B4-BE49-F238E27FC236}">
                  <a16:creationId xmlns:a16="http://schemas.microsoft.com/office/drawing/2014/main" id="{8E926AA1-43AF-0A10-6406-DE6C603D816B}"/>
                </a:ext>
              </a:extLst>
            </p:cNvPr>
            <p:cNvPicPr>
              <a:picLocks noChangeAspect="1"/>
            </p:cNvPicPr>
            <p:nvPr/>
          </p:nvPicPr>
          <p:blipFill>
            <a:blip r:embed="rId2"/>
            <a:stretch>
              <a:fillRect/>
            </a:stretch>
          </p:blipFill>
          <p:spPr>
            <a:xfrm>
              <a:off x="4059511" y="2745502"/>
              <a:ext cx="2025930" cy="1440000"/>
            </a:xfrm>
            <a:prstGeom prst="rect">
              <a:avLst/>
            </a:prstGeom>
          </p:spPr>
        </p:pic>
        <p:pic>
          <p:nvPicPr>
            <p:cNvPr id="9" name="Imagen 8">
              <a:extLst>
                <a:ext uri="{FF2B5EF4-FFF2-40B4-BE49-F238E27FC236}">
                  <a16:creationId xmlns:a16="http://schemas.microsoft.com/office/drawing/2014/main" id="{5E57978A-738D-3C18-39B1-91626443CEF7}"/>
                </a:ext>
              </a:extLst>
            </p:cNvPr>
            <p:cNvPicPr>
              <a:picLocks noChangeAspect="1"/>
            </p:cNvPicPr>
            <p:nvPr/>
          </p:nvPicPr>
          <p:blipFill>
            <a:blip r:embed="rId3"/>
            <a:stretch>
              <a:fillRect/>
            </a:stretch>
          </p:blipFill>
          <p:spPr>
            <a:xfrm>
              <a:off x="3967649" y="4384948"/>
              <a:ext cx="2209655" cy="2160000"/>
            </a:xfrm>
            <a:prstGeom prst="rect">
              <a:avLst/>
            </a:prstGeom>
          </p:spPr>
        </p:pic>
        <p:pic>
          <p:nvPicPr>
            <p:cNvPr id="10" name="Imagen 9">
              <a:extLst>
                <a:ext uri="{FF2B5EF4-FFF2-40B4-BE49-F238E27FC236}">
                  <a16:creationId xmlns:a16="http://schemas.microsoft.com/office/drawing/2014/main" id="{BFC8FF38-D96B-4E8B-2F5B-2F570014DDFA}"/>
                </a:ext>
              </a:extLst>
            </p:cNvPr>
            <p:cNvPicPr>
              <a:picLocks noChangeAspect="1"/>
            </p:cNvPicPr>
            <p:nvPr/>
          </p:nvPicPr>
          <p:blipFill>
            <a:blip r:embed="rId4"/>
            <a:srcRect l="5771"/>
            <a:stretch>
              <a:fillRect/>
            </a:stretch>
          </p:blipFill>
          <p:spPr>
            <a:xfrm>
              <a:off x="7184047" y="2565502"/>
              <a:ext cx="1726858" cy="1800000"/>
            </a:xfrm>
            <a:prstGeom prst="rect">
              <a:avLst/>
            </a:prstGeom>
          </p:spPr>
        </p:pic>
        <p:pic>
          <p:nvPicPr>
            <p:cNvPr id="11" name="Imagen 10">
              <a:extLst>
                <a:ext uri="{FF2B5EF4-FFF2-40B4-BE49-F238E27FC236}">
                  <a16:creationId xmlns:a16="http://schemas.microsoft.com/office/drawing/2014/main" id="{95A69798-1ED3-7E8A-1571-B4EE2E636943}"/>
                </a:ext>
              </a:extLst>
            </p:cNvPr>
            <p:cNvPicPr>
              <a:picLocks noChangeAspect="1"/>
            </p:cNvPicPr>
            <p:nvPr/>
          </p:nvPicPr>
          <p:blipFill>
            <a:blip r:embed="rId5"/>
            <a:stretch>
              <a:fillRect/>
            </a:stretch>
          </p:blipFill>
          <p:spPr>
            <a:xfrm>
              <a:off x="6819851" y="4744948"/>
              <a:ext cx="2455251" cy="1440000"/>
            </a:xfrm>
            <a:prstGeom prst="rect">
              <a:avLst/>
            </a:prstGeom>
          </p:spPr>
        </p:pic>
      </p:grpSp>
      <p:grpSp>
        <p:nvGrpSpPr>
          <p:cNvPr id="17" name="Grupo 16">
            <a:extLst>
              <a:ext uri="{FF2B5EF4-FFF2-40B4-BE49-F238E27FC236}">
                <a16:creationId xmlns:a16="http://schemas.microsoft.com/office/drawing/2014/main" id="{0D69FC70-B0F3-000C-CF57-A9F0A98F6A55}"/>
              </a:ext>
            </a:extLst>
          </p:cNvPr>
          <p:cNvGrpSpPr/>
          <p:nvPr/>
        </p:nvGrpSpPr>
        <p:grpSpPr>
          <a:xfrm>
            <a:off x="1194262" y="2958489"/>
            <a:ext cx="4140356" cy="3396976"/>
            <a:chOff x="1194262" y="3011286"/>
            <a:chExt cx="4140356" cy="3396976"/>
          </a:xfrm>
        </p:grpSpPr>
        <p:sp>
          <p:nvSpPr>
            <p:cNvPr id="14" name="CuadroTexto 13">
              <a:extLst>
                <a:ext uri="{FF2B5EF4-FFF2-40B4-BE49-F238E27FC236}">
                  <a16:creationId xmlns:a16="http://schemas.microsoft.com/office/drawing/2014/main" id="{6B4B0035-88DF-FD7B-82C7-A527304B7CE1}"/>
                </a:ext>
              </a:extLst>
            </p:cNvPr>
            <p:cNvSpPr txBox="1"/>
            <p:nvPr/>
          </p:nvSpPr>
          <p:spPr>
            <a:xfrm>
              <a:off x="1194262" y="3011286"/>
              <a:ext cx="4140356" cy="2046714"/>
            </a:xfrm>
            <a:prstGeom prst="rect">
              <a:avLst/>
            </a:prstGeom>
            <a:noFill/>
            <a:ln w="28575">
              <a:solidFill>
                <a:srgbClr val="0D4175"/>
              </a:solidFill>
            </a:ln>
          </p:spPr>
          <p:txBody>
            <a:bodyPr wrap="square" rtlCol="0">
              <a:spAutoFit/>
            </a:bodyPr>
            <a:lstStyle/>
            <a:p>
              <a:pPr>
                <a:spcAft>
                  <a:spcPts val="600"/>
                </a:spcAft>
                <a:buClr>
                  <a:srgbClr val="116198"/>
                </a:buClr>
              </a:pPr>
              <a:endParaRPr lang="en-GB" sz="500" b="1" noProof="0" dirty="0">
                <a:solidFill>
                  <a:srgbClr val="0D4175"/>
                </a:solidFill>
              </a:endParaRPr>
            </a:p>
            <a:p>
              <a:pPr algn="ctr">
                <a:spcAft>
                  <a:spcPts val="600"/>
                </a:spcAft>
                <a:buClr>
                  <a:srgbClr val="116198"/>
                </a:buClr>
              </a:pPr>
              <a:r>
                <a:rPr lang="en-GB" noProof="0" dirty="0"/>
                <a:t>The </a:t>
              </a:r>
              <a:r>
                <a:rPr lang="en-GB" b="1" noProof="0" dirty="0">
                  <a:solidFill>
                    <a:srgbClr val="163E64"/>
                  </a:solidFill>
                </a:rPr>
                <a:t>National Confederation of Associations for High Abilities </a:t>
              </a:r>
              <a:r>
                <a:rPr lang="en-GB" noProof="0" dirty="0"/>
                <a:t>(</a:t>
              </a:r>
              <a:r>
                <a:rPr lang="en-GB" b="1" noProof="0" dirty="0">
                  <a:solidFill>
                    <a:srgbClr val="163E64"/>
                  </a:solidFill>
                </a:rPr>
                <a:t>CONFINES</a:t>
              </a:r>
              <a:r>
                <a:rPr lang="en-GB" noProof="0" dirty="0"/>
                <a:t>) highlights the need for changes to education to ensure adequate attention in both the educational and social spheres.</a:t>
              </a:r>
            </a:p>
            <a:p>
              <a:pPr>
                <a:spcAft>
                  <a:spcPts val="600"/>
                </a:spcAft>
                <a:buClr>
                  <a:srgbClr val="116198"/>
                </a:buClr>
              </a:pPr>
              <a:endParaRPr lang="en-GB" sz="400" u="sng" noProof="0" dirty="0"/>
            </a:p>
          </p:txBody>
        </p:sp>
        <p:pic>
          <p:nvPicPr>
            <p:cNvPr id="16" name="Imagen 15">
              <a:extLst>
                <a:ext uri="{FF2B5EF4-FFF2-40B4-BE49-F238E27FC236}">
                  <a16:creationId xmlns:a16="http://schemas.microsoft.com/office/drawing/2014/main" id="{C44E118D-4A8C-12A4-45E3-2A5CC4A490AF}"/>
                </a:ext>
              </a:extLst>
            </p:cNvPr>
            <p:cNvPicPr>
              <a:picLocks noChangeAspect="1"/>
            </p:cNvPicPr>
            <p:nvPr/>
          </p:nvPicPr>
          <p:blipFill>
            <a:blip r:embed="rId6"/>
            <a:stretch>
              <a:fillRect/>
            </a:stretch>
          </p:blipFill>
          <p:spPr>
            <a:xfrm>
              <a:off x="1258725" y="5328262"/>
              <a:ext cx="4011429" cy="1080000"/>
            </a:xfrm>
            <a:prstGeom prst="rect">
              <a:avLst/>
            </a:prstGeom>
          </p:spPr>
        </p:pic>
      </p:grpSp>
      <p:sp>
        <p:nvSpPr>
          <p:cNvPr id="8" name="CuadroTexto 7">
            <a:extLst>
              <a:ext uri="{FF2B5EF4-FFF2-40B4-BE49-F238E27FC236}">
                <a16:creationId xmlns:a16="http://schemas.microsoft.com/office/drawing/2014/main" id="{6AAAF472-5F8A-4017-CCC0-F62976FCA3C4}"/>
              </a:ext>
            </a:extLst>
          </p:cNvPr>
          <p:cNvSpPr txBox="1"/>
          <p:nvPr/>
        </p:nvSpPr>
        <p:spPr>
          <a:xfrm>
            <a:off x="6585737" y="2729512"/>
            <a:ext cx="4468825" cy="276999"/>
          </a:xfrm>
          <a:prstGeom prst="rect">
            <a:avLst/>
          </a:prstGeom>
          <a:noFill/>
          <a:ln w="3175">
            <a:solidFill>
              <a:srgbClr val="0D4175"/>
            </a:solidFill>
          </a:ln>
        </p:spPr>
        <p:txBody>
          <a:bodyPr wrap="square" rtlCol="0">
            <a:spAutoFit/>
          </a:bodyPr>
          <a:lstStyle/>
          <a:p>
            <a:pPr algn="ctr">
              <a:spcAft>
                <a:spcPts val="600"/>
              </a:spcAft>
              <a:buClr>
                <a:srgbClr val="116198"/>
              </a:buClr>
            </a:pPr>
            <a:r>
              <a:rPr lang="en-GB" sz="1200" noProof="0" dirty="0"/>
              <a:t>The following </a:t>
            </a:r>
            <a:r>
              <a:rPr lang="en-GB" sz="1200" b="1" noProof="0" dirty="0">
                <a:solidFill>
                  <a:srgbClr val="163E64"/>
                </a:solidFill>
              </a:rPr>
              <a:t>examples</a:t>
            </a:r>
            <a:r>
              <a:rPr lang="en-GB" sz="1200" noProof="0" dirty="0"/>
              <a:t> are offered to illustrate this phenomenon</a:t>
            </a:r>
          </a:p>
        </p:txBody>
      </p:sp>
    </p:spTree>
    <p:extLst>
      <p:ext uri="{BB962C8B-B14F-4D97-AF65-F5344CB8AC3E}">
        <p14:creationId xmlns:p14="http://schemas.microsoft.com/office/powerpoint/2010/main" val="1305790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31E61-91BE-D280-AC06-BD9C351A6455}"/>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24C4DE5D-3DE4-C4A4-E648-4750044A1708}"/>
              </a:ext>
            </a:extLst>
          </p:cNvPr>
          <p:cNvSpPr txBox="1"/>
          <p:nvPr/>
        </p:nvSpPr>
        <p:spPr>
          <a:xfrm>
            <a:off x="11510211" y="6386699"/>
            <a:ext cx="503225" cy="369332"/>
          </a:xfrm>
          <a:prstGeom prst="rect">
            <a:avLst/>
          </a:prstGeom>
          <a:noFill/>
        </p:spPr>
        <p:txBody>
          <a:bodyPr wrap="square" rtlCol="0">
            <a:spAutoFit/>
          </a:bodyPr>
          <a:lstStyle/>
          <a:p>
            <a:pPr algn="ctr"/>
            <a:r>
              <a:rPr lang="en-GB" noProof="0" dirty="0">
                <a:solidFill>
                  <a:schemeClr val="tx2">
                    <a:lumMod val="75000"/>
                    <a:lumOff val="25000"/>
                  </a:schemeClr>
                </a:solidFill>
              </a:rPr>
              <a:t>14</a:t>
            </a:r>
            <a:endParaRPr lang="en-GB" sz="4400" noProof="0" dirty="0">
              <a:solidFill>
                <a:schemeClr val="tx2">
                  <a:lumMod val="75000"/>
                  <a:lumOff val="25000"/>
                </a:schemeClr>
              </a:solidFill>
            </a:endParaRPr>
          </a:p>
        </p:txBody>
      </p:sp>
      <p:sp>
        <p:nvSpPr>
          <p:cNvPr id="3" name="Flecha: pentágono 2">
            <a:extLst>
              <a:ext uri="{FF2B5EF4-FFF2-40B4-BE49-F238E27FC236}">
                <a16:creationId xmlns:a16="http://schemas.microsoft.com/office/drawing/2014/main" id="{F4D54484-C197-644A-F427-E07E775D25FC}"/>
              </a:ext>
            </a:extLst>
          </p:cNvPr>
          <p:cNvSpPr/>
          <p:nvPr/>
        </p:nvSpPr>
        <p:spPr>
          <a:xfrm rot="16200000">
            <a:off x="-1800000" y="4338000"/>
            <a:ext cx="3600000" cy="1440000"/>
          </a:xfrm>
          <a:prstGeom prst="homePlat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CuadroTexto 4">
            <a:extLst>
              <a:ext uri="{FF2B5EF4-FFF2-40B4-BE49-F238E27FC236}">
                <a16:creationId xmlns:a16="http://schemas.microsoft.com/office/drawing/2014/main" id="{88FD20E1-124A-5515-A051-0CAC1887CBA8}"/>
              </a:ext>
            </a:extLst>
          </p:cNvPr>
          <p:cNvSpPr txBox="1"/>
          <p:nvPr/>
        </p:nvSpPr>
        <p:spPr>
          <a:xfrm>
            <a:off x="0" y="1293630"/>
            <a:ext cx="12192000" cy="523220"/>
          </a:xfrm>
          <a:prstGeom prst="rect">
            <a:avLst/>
          </a:prstGeom>
          <a:noFill/>
          <a:ln>
            <a:solidFill>
              <a:schemeClr val="tx2">
                <a:lumMod val="90000"/>
                <a:lumOff val="10000"/>
              </a:schemeClr>
            </a:solidFill>
          </a:ln>
        </p:spPr>
        <p:txBody>
          <a:bodyPr wrap="square" rtlCol="0">
            <a:spAutoFit/>
          </a:bodyPr>
          <a:lstStyle/>
          <a:p>
            <a:pPr algn="ctr"/>
            <a:r>
              <a:rPr lang="en-GB" sz="2800" b="1" noProof="0" dirty="0">
                <a:solidFill>
                  <a:schemeClr val="tx2">
                    <a:lumMod val="90000"/>
                    <a:lumOff val="10000"/>
                  </a:schemeClr>
                </a:solidFill>
              </a:rPr>
              <a:t>3.3. Madrid</a:t>
            </a:r>
            <a:endParaRPr lang="en-GB" sz="2800" noProof="0" dirty="0">
              <a:solidFill>
                <a:schemeClr val="tx2">
                  <a:lumMod val="90000"/>
                  <a:lumOff val="10000"/>
                </a:schemeClr>
              </a:solidFill>
            </a:endParaRPr>
          </a:p>
        </p:txBody>
      </p:sp>
      <p:sp>
        <p:nvSpPr>
          <p:cNvPr id="9" name="CuadroTexto 8">
            <a:extLst>
              <a:ext uri="{FF2B5EF4-FFF2-40B4-BE49-F238E27FC236}">
                <a16:creationId xmlns:a16="http://schemas.microsoft.com/office/drawing/2014/main" id="{078E8E62-62CC-BF43-C2FF-933757EF155E}"/>
              </a:ext>
            </a:extLst>
          </p:cNvPr>
          <p:cNvSpPr txBox="1"/>
          <p:nvPr/>
        </p:nvSpPr>
        <p:spPr>
          <a:xfrm>
            <a:off x="0" y="2362439"/>
            <a:ext cx="12192000" cy="523220"/>
          </a:xfrm>
          <a:prstGeom prst="rect">
            <a:avLst/>
          </a:prstGeom>
          <a:noFill/>
          <a:ln>
            <a:solidFill>
              <a:schemeClr val="tx2">
                <a:lumMod val="90000"/>
                <a:lumOff val="10000"/>
              </a:schemeClr>
            </a:solidFill>
          </a:ln>
        </p:spPr>
        <p:txBody>
          <a:bodyPr wrap="square" rtlCol="0">
            <a:spAutoFit/>
          </a:bodyPr>
          <a:lstStyle/>
          <a:p>
            <a:pPr algn="ctr"/>
            <a:r>
              <a:rPr lang="en-GB" sz="2800" b="1" noProof="0" dirty="0">
                <a:solidFill>
                  <a:schemeClr val="tx2">
                    <a:lumMod val="90000"/>
                    <a:lumOff val="10000"/>
                  </a:schemeClr>
                </a:solidFill>
              </a:rPr>
              <a:t>3.4. Murcia</a:t>
            </a:r>
            <a:endParaRPr lang="en-GB" sz="2800" noProof="0" dirty="0">
              <a:solidFill>
                <a:schemeClr val="tx2">
                  <a:lumMod val="90000"/>
                  <a:lumOff val="10000"/>
                </a:schemeClr>
              </a:solidFill>
            </a:endParaRPr>
          </a:p>
        </p:txBody>
      </p:sp>
      <p:sp>
        <p:nvSpPr>
          <p:cNvPr id="17" name="CuadroTexto 16">
            <a:extLst>
              <a:ext uri="{FF2B5EF4-FFF2-40B4-BE49-F238E27FC236}">
                <a16:creationId xmlns:a16="http://schemas.microsoft.com/office/drawing/2014/main" id="{060CDC28-1738-8AD5-7C96-FC1B5B8EFE05}"/>
              </a:ext>
            </a:extLst>
          </p:cNvPr>
          <p:cNvSpPr txBox="1"/>
          <p:nvPr/>
        </p:nvSpPr>
        <p:spPr>
          <a:xfrm>
            <a:off x="0" y="3431249"/>
            <a:ext cx="12192000" cy="523220"/>
          </a:xfrm>
          <a:prstGeom prst="rect">
            <a:avLst/>
          </a:prstGeom>
          <a:noFill/>
          <a:ln>
            <a:solidFill>
              <a:schemeClr val="tx2">
                <a:lumMod val="90000"/>
                <a:lumOff val="10000"/>
              </a:schemeClr>
            </a:solidFill>
          </a:ln>
        </p:spPr>
        <p:txBody>
          <a:bodyPr wrap="square" rtlCol="0">
            <a:spAutoFit/>
          </a:bodyPr>
          <a:lstStyle/>
          <a:p>
            <a:pPr algn="ctr"/>
            <a:r>
              <a:rPr lang="en-GB" sz="2800" b="1" noProof="0" dirty="0">
                <a:solidFill>
                  <a:schemeClr val="tx2">
                    <a:lumMod val="90000"/>
                    <a:lumOff val="10000"/>
                  </a:schemeClr>
                </a:solidFill>
              </a:rPr>
              <a:t>3.5. Illes Balears</a:t>
            </a:r>
            <a:endParaRPr lang="en-GB" sz="2800" noProof="0" dirty="0">
              <a:solidFill>
                <a:schemeClr val="tx2">
                  <a:lumMod val="90000"/>
                  <a:lumOff val="10000"/>
                </a:schemeClr>
              </a:solidFill>
            </a:endParaRPr>
          </a:p>
        </p:txBody>
      </p:sp>
      <p:sp>
        <p:nvSpPr>
          <p:cNvPr id="32" name="CuadroTexto 31">
            <a:extLst>
              <a:ext uri="{FF2B5EF4-FFF2-40B4-BE49-F238E27FC236}">
                <a16:creationId xmlns:a16="http://schemas.microsoft.com/office/drawing/2014/main" id="{1E318D65-09DA-CBF4-1412-3247BF387356}"/>
              </a:ext>
            </a:extLst>
          </p:cNvPr>
          <p:cNvSpPr txBox="1"/>
          <p:nvPr/>
        </p:nvSpPr>
        <p:spPr>
          <a:xfrm>
            <a:off x="0" y="224821"/>
            <a:ext cx="12192000" cy="523220"/>
          </a:xfrm>
          <a:prstGeom prst="rect">
            <a:avLst/>
          </a:prstGeom>
          <a:noFill/>
          <a:ln>
            <a:solidFill>
              <a:schemeClr val="tx2">
                <a:lumMod val="90000"/>
                <a:lumOff val="10000"/>
              </a:schemeClr>
            </a:solidFill>
          </a:ln>
        </p:spPr>
        <p:txBody>
          <a:bodyPr wrap="square" rtlCol="0">
            <a:spAutoFit/>
          </a:bodyPr>
          <a:lstStyle/>
          <a:p>
            <a:pPr algn="ctr"/>
            <a:r>
              <a:rPr lang="en-GB" sz="2800" b="1" noProof="0" dirty="0">
                <a:solidFill>
                  <a:schemeClr val="tx2">
                    <a:lumMod val="90000"/>
                    <a:lumOff val="10000"/>
                  </a:schemeClr>
                </a:solidFill>
              </a:rPr>
              <a:t>3.2. La Rioja</a:t>
            </a:r>
            <a:endParaRPr lang="en-GB" sz="2800" noProof="0" dirty="0">
              <a:solidFill>
                <a:schemeClr val="tx2">
                  <a:lumMod val="90000"/>
                  <a:lumOff val="10000"/>
                </a:schemeClr>
              </a:solidFill>
            </a:endParaRPr>
          </a:p>
        </p:txBody>
      </p:sp>
    </p:spTree>
    <p:extLst>
      <p:ext uri="{BB962C8B-B14F-4D97-AF65-F5344CB8AC3E}">
        <p14:creationId xmlns:p14="http://schemas.microsoft.com/office/powerpoint/2010/main" val="16404184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6285D-B1E8-6B51-0208-FBAD4A905196}"/>
            </a:ext>
          </a:extLst>
        </p:cNvPr>
        <p:cNvGrpSpPr/>
        <p:nvPr/>
      </p:nvGrpSpPr>
      <p:grpSpPr>
        <a:xfrm>
          <a:off x="0" y="0"/>
          <a:ext cx="0" cy="0"/>
          <a:chOff x="0" y="0"/>
          <a:chExt cx="0" cy="0"/>
        </a:xfrm>
      </p:grpSpPr>
      <p:sp>
        <p:nvSpPr>
          <p:cNvPr id="2" name="Flecha: pentágono 1">
            <a:extLst>
              <a:ext uri="{FF2B5EF4-FFF2-40B4-BE49-F238E27FC236}">
                <a16:creationId xmlns:a16="http://schemas.microsoft.com/office/drawing/2014/main" id="{9406C9FB-2126-8C27-67DE-CFC44A2818B2}"/>
              </a:ext>
            </a:extLst>
          </p:cNvPr>
          <p:cNvSpPr/>
          <p:nvPr/>
        </p:nvSpPr>
        <p:spPr>
          <a:xfrm rot="16200000">
            <a:off x="6109706" y="3992829"/>
            <a:ext cx="4320000" cy="1440000"/>
          </a:xfrm>
          <a:prstGeom prst="homePlate">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 name="CuadroTexto 2">
            <a:extLst>
              <a:ext uri="{FF2B5EF4-FFF2-40B4-BE49-F238E27FC236}">
                <a16:creationId xmlns:a16="http://schemas.microsoft.com/office/drawing/2014/main" id="{18F0571C-FD0B-ACA5-3CF0-5095A244041C}"/>
              </a:ext>
            </a:extLst>
          </p:cNvPr>
          <p:cNvSpPr txBox="1"/>
          <p:nvPr/>
        </p:nvSpPr>
        <p:spPr>
          <a:xfrm>
            <a:off x="8013065" y="4297330"/>
            <a:ext cx="513282" cy="830997"/>
          </a:xfrm>
          <a:prstGeom prst="rect">
            <a:avLst/>
          </a:prstGeom>
          <a:noFill/>
        </p:spPr>
        <p:txBody>
          <a:bodyPr wrap="none" rtlCol="0">
            <a:spAutoFit/>
          </a:bodyPr>
          <a:lstStyle/>
          <a:p>
            <a:r>
              <a:rPr lang="en-GB" sz="4800" noProof="0" dirty="0">
                <a:solidFill>
                  <a:srgbClr val="FFFFFF"/>
                </a:solidFill>
              </a:rPr>
              <a:t>4</a:t>
            </a:r>
          </a:p>
        </p:txBody>
      </p:sp>
      <p:sp>
        <p:nvSpPr>
          <p:cNvPr id="4" name="CuadroTexto 3">
            <a:extLst>
              <a:ext uri="{FF2B5EF4-FFF2-40B4-BE49-F238E27FC236}">
                <a16:creationId xmlns:a16="http://schemas.microsoft.com/office/drawing/2014/main" id="{48D4D6C0-A391-2F10-5266-867C6F4E80A2}"/>
              </a:ext>
            </a:extLst>
          </p:cNvPr>
          <p:cNvSpPr txBox="1"/>
          <p:nvPr/>
        </p:nvSpPr>
        <p:spPr>
          <a:xfrm>
            <a:off x="2409600" y="613707"/>
            <a:ext cx="7372800" cy="1080000"/>
          </a:xfrm>
          <a:prstGeom prst="rect">
            <a:avLst/>
          </a:prstGeom>
          <a:noFill/>
        </p:spPr>
        <p:txBody>
          <a:bodyPr wrap="square" rtlCol="0">
            <a:spAutoFit/>
          </a:bodyPr>
          <a:lstStyle/>
          <a:p>
            <a:pPr algn="ctr"/>
            <a:r>
              <a:rPr lang="en-GB" sz="3200" b="1" noProof="0" dirty="0">
                <a:solidFill>
                  <a:srgbClr val="215F9A"/>
                </a:solidFill>
              </a:rPr>
              <a:t>Linguistic and cultural adaptation </a:t>
            </a:r>
            <a:r>
              <a:rPr lang="en-GB" sz="3200" noProof="0" dirty="0"/>
              <a:t>of the LemaS </a:t>
            </a:r>
            <a:r>
              <a:rPr lang="en-GB" sz="3200" dirty="0"/>
              <a:t>S</a:t>
            </a:r>
            <a:r>
              <a:rPr lang="en-GB" sz="3200" noProof="0" dirty="0" err="1"/>
              <a:t>urvey</a:t>
            </a:r>
            <a:endParaRPr lang="en-GB" sz="3200" noProof="0" dirty="0"/>
          </a:p>
        </p:txBody>
      </p:sp>
      <p:sp>
        <p:nvSpPr>
          <p:cNvPr id="6" name="CuadroTexto 5">
            <a:extLst>
              <a:ext uri="{FF2B5EF4-FFF2-40B4-BE49-F238E27FC236}">
                <a16:creationId xmlns:a16="http://schemas.microsoft.com/office/drawing/2014/main" id="{5A296E28-3C9D-E459-0C58-3A26B2C47266}"/>
              </a:ext>
            </a:extLst>
          </p:cNvPr>
          <p:cNvSpPr txBox="1"/>
          <p:nvPr/>
        </p:nvSpPr>
        <p:spPr>
          <a:xfrm>
            <a:off x="11510211" y="6386699"/>
            <a:ext cx="503225" cy="369332"/>
          </a:xfrm>
          <a:prstGeom prst="rect">
            <a:avLst/>
          </a:prstGeom>
          <a:noFill/>
        </p:spPr>
        <p:txBody>
          <a:bodyPr wrap="square" rtlCol="0">
            <a:spAutoFit/>
          </a:bodyPr>
          <a:lstStyle/>
          <a:p>
            <a:pPr algn="ctr"/>
            <a:r>
              <a:rPr lang="en-GB" noProof="0" dirty="0">
                <a:solidFill>
                  <a:schemeClr val="tx2">
                    <a:lumMod val="75000"/>
                    <a:lumOff val="25000"/>
                  </a:schemeClr>
                </a:solidFill>
              </a:rPr>
              <a:t>15</a:t>
            </a:r>
            <a:endParaRPr lang="en-GB" sz="4400" noProof="0" dirty="0">
              <a:solidFill>
                <a:schemeClr val="tx2">
                  <a:lumMod val="75000"/>
                  <a:lumOff val="25000"/>
                </a:schemeClr>
              </a:solidFill>
            </a:endParaRPr>
          </a:p>
        </p:txBody>
      </p:sp>
    </p:spTree>
    <p:extLst>
      <p:ext uri="{BB962C8B-B14F-4D97-AF65-F5344CB8AC3E}">
        <p14:creationId xmlns:p14="http://schemas.microsoft.com/office/powerpoint/2010/main" val="4206835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6A68E-362E-A40B-BD51-82879E654EE8}"/>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FE47E402-56E4-4FDC-7CFF-D166FA573809}"/>
              </a:ext>
            </a:extLst>
          </p:cNvPr>
          <p:cNvSpPr txBox="1"/>
          <p:nvPr/>
        </p:nvSpPr>
        <p:spPr>
          <a:xfrm>
            <a:off x="11510211" y="6386699"/>
            <a:ext cx="503225" cy="369332"/>
          </a:xfrm>
          <a:prstGeom prst="rect">
            <a:avLst/>
          </a:prstGeom>
          <a:noFill/>
        </p:spPr>
        <p:txBody>
          <a:bodyPr wrap="square" rtlCol="0">
            <a:spAutoFit/>
          </a:bodyPr>
          <a:lstStyle/>
          <a:p>
            <a:pPr algn="ctr"/>
            <a:r>
              <a:rPr lang="en-GB" noProof="0" dirty="0">
                <a:solidFill>
                  <a:schemeClr val="tx2">
                    <a:lumMod val="75000"/>
                    <a:lumOff val="25000"/>
                  </a:schemeClr>
                </a:solidFill>
              </a:rPr>
              <a:t>16</a:t>
            </a:r>
            <a:endParaRPr lang="en-GB" sz="4400" noProof="0" dirty="0">
              <a:solidFill>
                <a:schemeClr val="tx2">
                  <a:lumMod val="75000"/>
                  <a:lumOff val="25000"/>
                </a:schemeClr>
              </a:solidFill>
            </a:endParaRPr>
          </a:p>
        </p:txBody>
      </p:sp>
      <p:sp>
        <p:nvSpPr>
          <p:cNvPr id="3" name="Flecha: pentágono 2">
            <a:extLst>
              <a:ext uri="{FF2B5EF4-FFF2-40B4-BE49-F238E27FC236}">
                <a16:creationId xmlns:a16="http://schemas.microsoft.com/office/drawing/2014/main" id="{2AD7759E-B743-967B-736B-EA3C3D7603CB}"/>
              </a:ext>
            </a:extLst>
          </p:cNvPr>
          <p:cNvSpPr/>
          <p:nvPr/>
        </p:nvSpPr>
        <p:spPr>
          <a:xfrm rot="16200000">
            <a:off x="-2160000" y="3978000"/>
            <a:ext cx="4320000" cy="1440000"/>
          </a:xfrm>
          <a:prstGeom prst="homePlate">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CuadroTexto 3">
            <a:extLst>
              <a:ext uri="{FF2B5EF4-FFF2-40B4-BE49-F238E27FC236}">
                <a16:creationId xmlns:a16="http://schemas.microsoft.com/office/drawing/2014/main" id="{0BE50E27-27F7-1EBA-4E8E-36BF414B1201}"/>
              </a:ext>
            </a:extLst>
          </p:cNvPr>
          <p:cNvSpPr txBox="1"/>
          <p:nvPr/>
        </p:nvSpPr>
        <p:spPr>
          <a:xfrm>
            <a:off x="0" y="232842"/>
            <a:ext cx="12192000" cy="523220"/>
          </a:xfrm>
          <a:prstGeom prst="rect">
            <a:avLst/>
          </a:prstGeom>
          <a:noFill/>
          <a:ln>
            <a:solidFill>
              <a:schemeClr val="tx2">
                <a:lumMod val="75000"/>
                <a:lumOff val="25000"/>
              </a:schemeClr>
            </a:solidFill>
          </a:ln>
        </p:spPr>
        <p:txBody>
          <a:bodyPr wrap="square" rtlCol="0">
            <a:spAutoFit/>
          </a:bodyPr>
          <a:lstStyle/>
          <a:p>
            <a:pPr algn="ctr"/>
            <a:r>
              <a:rPr lang="en-GB" sz="2800" b="1" noProof="0" dirty="0">
                <a:solidFill>
                  <a:schemeClr val="tx2">
                    <a:lumMod val="75000"/>
                    <a:lumOff val="25000"/>
                  </a:schemeClr>
                </a:solidFill>
              </a:rPr>
              <a:t>4.1. Linguistic adaptation: semantic and cultural equivalence </a:t>
            </a:r>
            <a:endParaRPr lang="en-GB" sz="2800" noProof="0" dirty="0">
              <a:solidFill>
                <a:schemeClr val="tx2">
                  <a:lumMod val="75000"/>
                  <a:lumOff val="25000"/>
                </a:schemeClr>
              </a:solidFill>
            </a:endParaRPr>
          </a:p>
        </p:txBody>
      </p:sp>
      <p:sp>
        <p:nvSpPr>
          <p:cNvPr id="21" name="CuadroTexto 20">
            <a:extLst>
              <a:ext uri="{FF2B5EF4-FFF2-40B4-BE49-F238E27FC236}">
                <a16:creationId xmlns:a16="http://schemas.microsoft.com/office/drawing/2014/main" id="{9165CDB3-A224-9DFD-1A0F-0DD1F380D191}"/>
              </a:ext>
            </a:extLst>
          </p:cNvPr>
          <p:cNvSpPr txBox="1"/>
          <p:nvPr/>
        </p:nvSpPr>
        <p:spPr>
          <a:xfrm>
            <a:off x="0" y="1827038"/>
            <a:ext cx="12192000" cy="523220"/>
          </a:xfrm>
          <a:prstGeom prst="rect">
            <a:avLst/>
          </a:prstGeom>
          <a:noFill/>
          <a:ln>
            <a:solidFill>
              <a:schemeClr val="tx2">
                <a:lumMod val="75000"/>
                <a:lumOff val="25000"/>
              </a:schemeClr>
            </a:solidFill>
          </a:ln>
        </p:spPr>
        <p:txBody>
          <a:bodyPr wrap="square" rtlCol="0">
            <a:spAutoFit/>
          </a:bodyPr>
          <a:lstStyle/>
          <a:p>
            <a:pPr algn="ctr"/>
            <a:r>
              <a:rPr lang="en-GB" sz="2800" b="1" noProof="0" dirty="0">
                <a:solidFill>
                  <a:schemeClr val="tx2">
                    <a:lumMod val="75000"/>
                    <a:lumOff val="25000"/>
                  </a:schemeClr>
                </a:solidFill>
              </a:rPr>
              <a:t>4.2. Cultural adaptation: conceptual and institutional equivalence</a:t>
            </a:r>
            <a:endParaRPr lang="en-GB" sz="2800" noProof="0" dirty="0">
              <a:solidFill>
                <a:schemeClr val="tx2">
                  <a:lumMod val="75000"/>
                  <a:lumOff val="25000"/>
                </a:schemeClr>
              </a:solidFill>
            </a:endParaRPr>
          </a:p>
        </p:txBody>
      </p:sp>
    </p:spTree>
    <p:extLst>
      <p:ext uri="{BB962C8B-B14F-4D97-AF65-F5344CB8AC3E}">
        <p14:creationId xmlns:p14="http://schemas.microsoft.com/office/powerpoint/2010/main" val="19009972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552A9-AFBB-1B88-A2CA-B0AA842A9AF8}"/>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317C15BA-3693-54FA-A6AE-48DB80F4482D}"/>
              </a:ext>
            </a:extLst>
          </p:cNvPr>
          <p:cNvSpPr txBox="1"/>
          <p:nvPr/>
        </p:nvSpPr>
        <p:spPr>
          <a:xfrm>
            <a:off x="11510211" y="6386699"/>
            <a:ext cx="503225" cy="369332"/>
          </a:xfrm>
          <a:prstGeom prst="rect">
            <a:avLst/>
          </a:prstGeom>
          <a:noFill/>
        </p:spPr>
        <p:txBody>
          <a:bodyPr wrap="square" rtlCol="0">
            <a:spAutoFit/>
          </a:bodyPr>
          <a:lstStyle/>
          <a:p>
            <a:pPr algn="ctr"/>
            <a:r>
              <a:rPr lang="en-GB" noProof="0" dirty="0">
                <a:solidFill>
                  <a:schemeClr val="tx2">
                    <a:lumMod val="75000"/>
                    <a:lumOff val="25000"/>
                  </a:schemeClr>
                </a:solidFill>
              </a:rPr>
              <a:t>17</a:t>
            </a:r>
            <a:endParaRPr lang="en-GB" sz="4400" noProof="0" dirty="0">
              <a:solidFill>
                <a:schemeClr val="tx2">
                  <a:lumMod val="75000"/>
                  <a:lumOff val="25000"/>
                </a:schemeClr>
              </a:solidFill>
            </a:endParaRPr>
          </a:p>
        </p:txBody>
      </p:sp>
      <p:sp>
        <p:nvSpPr>
          <p:cNvPr id="3" name="Flecha: pentágono 2">
            <a:extLst>
              <a:ext uri="{FF2B5EF4-FFF2-40B4-BE49-F238E27FC236}">
                <a16:creationId xmlns:a16="http://schemas.microsoft.com/office/drawing/2014/main" id="{9F32DBF8-6B35-BEEC-1BAA-701E9C203158}"/>
              </a:ext>
            </a:extLst>
          </p:cNvPr>
          <p:cNvSpPr/>
          <p:nvPr/>
        </p:nvSpPr>
        <p:spPr>
          <a:xfrm rot="16200000">
            <a:off x="-2160000" y="3978000"/>
            <a:ext cx="4320000" cy="1440000"/>
          </a:xfrm>
          <a:prstGeom prst="homePlate">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CuadroTexto 3">
            <a:extLst>
              <a:ext uri="{FF2B5EF4-FFF2-40B4-BE49-F238E27FC236}">
                <a16:creationId xmlns:a16="http://schemas.microsoft.com/office/drawing/2014/main" id="{A8380310-7981-6DD6-E02A-F61D79594DD7}"/>
              </a:ext>
            </a:extLst>
          </p:cNvPr>
          <p:cNvSpPr txBox="1"/>
          <p:nvPr/>
        </p:nvSpPr>
        <p:spPr>
          <a:xfrm>
            <a:off x="0" y="313052"/>
            <a:ext cx="12192000" cy="523220"/>
          </a:xfrm>
          <a:prstGeom prst="rect">
            <a:avLst/>
          </a:prstGeom>
          <a:noFill/>
          <a:ln>
            <a:solidFill>
              <a:schemeClr val="tx2">
                <a:lumMod val="75000"/>
                <a:lumOff val="25000"/>
              </a:schemeClr>
            </a:solidFill>
          </a:ln>
        </p:spPr>
        <p:txBody>
          <a:bodyPr wrap="square" rtlCol="0">
            <a:spAutoFit/>
          </a:bodyPr>
          <a:lstStyle/>
          <a:p>
            <a:pPr algn="ctr"/>
            <a:r>
              <a:rPr lang="en-GB" sz="2800" b="1" noProof="0" dirty="0">
                <a:solidFill>
                  <a:schemeClr val="tx2">
                    <a:lumMod val="75000"/>
                    <a:lumOff val="25000"/>
                  </a:schemeClr>
                </a:solidFill>
              </a:rPr>
              <a:t>4.3. Process outcomes and evidence of validity</a:t>
            </a:r>
            <a:endParaRPr lang="en-GB" sz="2800" noProof="0" dirty="0">
              <a:solidFill>
                <a:schemeClr val="tx2">
                  <a:lumMod val="75000"/>
                  <a:lumOff val="25000"/>
                </a:schemeClr>
              </a:solidFill>
            </a:endParaRPr>
          </a:p>
        </p:txBody>
      </p:sp>
      <p:graphicFrame>
        <p:nvGraphicFramePr>
          <p:cNvPr id="6" name="Diagrama 5">
            <a:extLst>
              <a:ext uri="{FF2B5EF4-FFF2-40B4-BE49-F238E27FC236}">
                <a16:creationId xmlns:a16="http://schemas.microsoft.com/office/drawing/2014/main" id="{4FEECE72-A0B4-B164-C7AA-824E7A6346C1}"/>
              </a:ext>
            </a:extLst>
          </p:cNvPr>
          <p:cNvGraphicFramePr/>
          <p:nvPr>
            <p:extLst>
              <p:ext uri="{D42A27DB-BD31-4B8C-83A1-F6EECF244321}">
                <p14:modId xmlns:p14="http://schemas.microsoft.com/office/powerpoint/2010/main" val="1635667639"/>
              </p:ext>
            </p:extLst>
          </p:nvPr>
        </p:nvGraphicFramePr>
        <p:xfrm>
          <a:off x="360000" y="689685"/>
          <a:ext cx="11472000" cy="18088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9" name="Grupo 8">
            <a:extLst>
              <a:ext uri="{FF2B5EF4-FFF2-40B4-BE49-F238E27FC236}">
                <a16:creationId xmlns:a16="http://schemas.microsoft.com/office/drawing/2014/main" id="{34E72968-1C5D-708A-73A3-E9185AEC201C}"/>
              </a:ext>
            </a:extLst>
          </p:cNvPr>
          <p:cNvGrpSpPr/>
          <p:nvPr/>
        </p:nvGrpSpPr>
        <p:grpSpPr>
          <a:xfrm>
            <a:off x="4834480" y="2289637"/>
            <a:ext cx="2523040" cy="370800"/>
            <a:chOff x="5262534" y="2498183"/>
            <a:chExt cx="2523040" cy="370800"/>
          </a:xfrm>
        </p:grpSpPr>
        <p:sp>
          <p:nvSpPr>
            <p:cNvPr id="7" name="CuadroTexto 6">
              <a:extLst>
                <a:ext uri="{FF2B5EF4-FFF2-40B4-BE49-F238E27FC236}">
                  <a16:creationId xmlns:a16="http://schemas.microsoft.com/office/drawing/2014/main" id="{D6466CD8-CFC6-0E49-3C63-154A64CC43A5}"/>
                </a:ext>
              </a:extLst>
            </p:cNvPr>
            <p:cNvSpPr txBox="1"/>
            <p:nvPr/>
          </p:nvSpPr>
          <p:spPr>
            <a:xfrm>
              <a:off x="5698336" y="2498183"/>
              <a:ext cx="2087238" cy="369332"/>
            </a:xfrm>
            <a:prstGeom prst="rect">
              <a:avLst/>
            </a:prstGeom>
            <a:noFill/>
          </p:spPr>
          <p:txBody>
            <a:bodyPr wrap="none" rtlCol="0">
              <a:spAutoFit/>
            </a:bodyPr>
            <a:lstStyle/>
            <a:p>
              <a:r>
                <a:rPr lang="en-GB" noProof="0" dirty="0">
                  <a:solidFill>
                    <a:schemeClr val="tx2">
                      <a:lumMod val="75000"/>
                      <a:lumOff val="25000"/>
                    </a:schemeClr>
                  </a:solidFill>
                </a:rPr>
                <a:t>Evidence of validity</a:t>
              </a:r>
            </a:p>
          </p:txBody>
        </p:sp>
        <p:pic>
          <p:nvPicPr>
            <p:cNvPr id="8" name="Imagen 7">
              <a:extLst>
                <a:ext uri="{FF2B5EF4-FFF2-40B4-BE49-F238E27FC236}">
                  <a16:creationId xmlns:a16="http://schemas.microsoft.com/office/drawing/2014/main" id="{D90D8CE3-7E8C-54EC-A138-FF8D05FDD323}"/>
                </a:ext>
              </a:extLst>
            </p:cNvPr>
            <p:cNvPicPr>
              <a:picLocks noChangeAspect="1"/>
            </p:cNvPicPr>
            <p:nvPr/>
          </p:nvPicPr>
          <p:blipFill>
            <a:blip r:embed="rId7"/>
            <a:stretch>
              <a:fillRect/>
            </a:stretch>
          </p:blipFill>
          <p:spPr>
            <a:xfrm>
              <a:off x="5262534" y="2498183"/>
              <a:ext cx="370800" cy="370800"/>
            </a:xfrm>
            <a:prstGeom prst="rect">
              <a:avLst/>
            </a:prstGeom>
          </p:spPr>
        </p:pic>
      </p:grpSp>
      <p:sp>
        <p:nvSpPr>
          <p:cNvPr id="10" name="CuadroTexto 9">
            <a:extLst>
              <a:ext uri="{FF2B5EF4-FFF2-40B4-BE49-F238E27FC236}">
                <a16:creationId xmlns:a16="http://schemas.microsoft.com/office/drawing/2014/main" id="{925F4EC8-D4C8-D656-F57E-6AA6E1C6C21E}"/>
              </a:ext>
            </a:extLst>
          </p:cNvPr>
          <p:cNvSpPr txBox="1"/>
          <p:nvPr/>
        </p:nvSpPr>
        <p:spPr>
          <a:xfrm>
            <a:off x="1281876" y="2787044"/>
            <a:ext cx="9628248" cy="1200329"/>
          </a:xfrm>
          <a:prstGeom prst="rect">
            <a:avLst/>
          </a:prstGeom>
          <a:noFill/>
          <a:ln w="28575">
            <a:solidFill>
              <a:srgbClr val="0D4175"/>
            </a:solidFill>
          </a:ln>
        </p:spPr>
        <p:txBody>
          <a:bodyPr wrap="square" rtlCol="0">
            <a:spAutoFit/>
          </a:bodyPr>
          <a:lstStyle/>
          <a:p>
            <a:pPr>
              <a:spcAft>
                <a:spcPts val="600"/>
              </a:spcAft>
              <a:buClr>
                <a:srgbClr val="116198"/>
              </a:buClr>
            </a:pPr>
            <a:endParaRPr lang="en-GB" sz="500" b="1" noProof="0" dirty="0">
              <a:solidFill>
                <a:srgbClr val="0D4175"/>
              </a:solidFill>
            </a:endParaRPr>
          </a:p>
          <a:p>
            <a:pPr marL="285750" indent="-285750">
              <a:spcAft>
                <a:spcPts val="600"/>
              </a:spcAft>
              <a:buClr>
                <a:srgbClr val="116198"/>
              </a:buClr>
              <a:buFont typeface="Wingdings" panose="05000000000000000000" pitchFamily="2" charset="2"/>
              <a:buChar char="q"/>
            </a:pPr>
            <a:r>
              <a:rPr lang="en-GB" sz="1600" b="1" noProof="0" dirty="0">
                <a:solidFill>
                  <a:srgbClr val="0D4175"/>
                </a:solidFill>
              </a:rPr>
              <a:t>Pilot study</a:t>
            </a:r>
          </a:p>
          <a:p>
            <a:pPr lvl="1">
              <a:spcAft>
                <a:spcPts val="600"/>
              </a:spcAft>
              <a:buClr>
                <a:srgbClr val="116198"/>
              </a:buClr>
            </a:pPr>
            <a:r>
              <a:rPr lang="en-GB" sz="1400" noProof="0" dirty="0"/>
              <a:t>To assess the questionnaire’s comprehensibility, clarity, and internal consistency.</a:t>
            </a:r>
          </a:p>
          <a:p>
            <a:pPr marL="722313" lvl="1">
              <a:spcAft>
                <a:spcPts val="600"/>
              </a:spcAft>
              <a:buClr>
                <a:srgbClr val="116198"/>
              </a:buClr>
            </a:pPr>
            <a:r>
              <a:rPr lang="en-GB" sz="1200" noProof="0" dirty="0">
                <a:solidFill>
                  <a:srgbClr val="0D4175"/>
                </a:solidFill>
              </a:rPr>
              <a:t>Questionnaire evaluation</a:t>
            </a:r>
            <a:r>
              <a:rPr lang="en-GB" sz="1200" noProof="0" dirty="0"/>
              <a:t>: suitability for the objective, comprehensibility and repetition of questions, addition or removal of items</a:t>
            </a:r>
            <a:endParaRPr lang="en-GB" sz="1200" noProof="0" dirty="0">
              <a:solidFill>
                <a:srgbClr val="0D4175"/>
              </a:solidFill>
            </a:endParaRPr>
          </a:p>
          <a:p>
            <a:pPr lvl="1">
              <a:spcAft>
                <a:spcPts val="600"/>
              </a:spcAft>
              <a:buClr>
                <a:srgbClr val="116198"/>
              </a:buClr>
            </a:pPr>
            <a:endParaRPr lang="en-GB" sz="500" u="sng" noProof="0" dirty="0"/>
          </a:p>
        </p:txBody>
      </p:sp>
      <p:sp>
        <p:nvSpPr>
          <p:cNvPr id="11" name="CuadroTexto 10">
            <a:extLst>
              <a:ext uri="{FF2B5EF4-FFF2-40B4-BE49-F238E27FC236}">
                <a16:creationId xmlns:a16="http://schemas.microsoft.com/office/drawing/2014/main" id="{5F8AF10C-CE61-4C91-6612-2EB8FA4D151A}"/>
              </a:ext>
            </a:extLst>
          </p:cNvPr>
          <p:cNvSpPr txBox="1"/>
          <p:nvPr/>
        </p:nvSpPr>
        <p:spPr>
          <a:xfrm>
            <a:off x="1281876" y="4218814"/>
            <a:ext cx="9628248" cy="1154162"/>
          </a:xfrm>
          <a:prstGeom prst="rect">
            <a:avLst/>
          </a:prstGeom>
          <a:noFill/>
          <a:ln w="28575">
            <a:solidFill>
              <a:srgbClr val="0D4175"/>
            </a:solidFill>
          </a:ln>
        </p:spPr>
        <p:txBody>
          <a:bodyPr wrap="square" rtlCol="0">
            <a:spAutoFit/>
          </a:bodyPr>
          <a:lstStyle/>
          <a:p>
            <a:pPr>
              <a:spcAft>
                <a:spcPts val="600"/>
              </a:spcAft>
              <a:buClr>
                <a:srgbClr val="116198"/>
              </a:buClr>
            </a:pPr>
            <a:endParaRPr lang="en-GB" sz="500" b="1" noProof="0" dirty="0">
              <a:solidFill>
                <a:srgbClr val="0D4175"/>
              </a:solidFill>
            </a:endParaRPr>
          </a:p>
          <a:p>
            <a:pPr marL="285750" indent="-285750">
              <a:spcAft>
                <a:spcPts val="600"/>
              </a:spcAft>
              <a:buClr>
                <a:srgbClr val="116198"/>
              </a:buClr>
              <a:buFont typeface="Wingdings" panose="05000000000000000000" pitchFamily="2" charset="2"/>
              <a:buChar char="q"/>
            </a:pPr>
            <a:r>
              <a:rPr lang="en-GB" sz="1600" b="1" noProof="0" dirty="0">
                <a:solidFill>
                  <a:srgbClr val="0D4175"/>
                </a:solidFill>
              </a:rPr>
              <a:t>Content validity</a:t>
            </a:r>
          </a:p>
          <a:p>
            <a:pPr lvl="1">
              <a:spcAft>
                <a:spcPts val="600"/>
              </a:spcAft>
              <a:buClr>
                <a:srgbClr val="116198"/>
              </a:buClr>
            </a:pPr>
            <a:r>
              <a:rPr lang="en-GB" sz="1400" noProof="0" dirty="0"/>
              <a:t>Three judges assessed the adaptation of the questionnaire items according to four criteria: adequacy, consistency, relevance, and clarity.</a:t>
            </a:r>
            <a:endParaRPr lang="en-GB" sz="1400" b="1" noProof="0" dirty="0">
              <a:solidFill>
                <a:srgbClr val="0D4175"/>
              </a:solidFill>
            </a:endParaRPr>
          </a:p>
          <a:p>
            <a:pPr lvl="1">
              <a:spcAft>
                <a:spcPts val="600"/>
              </a:spcAft>
              <a:buClr>
                <a:srgbClr val="116198"/>
              </a:buClr>
            </a:pPr>
            <a:endParaRPr lang="en-GB" sz="500" u="sng" noProof="0" dirty="0"/>
          </a:p>
        </p:txBody>
      </p:sp>
      <p:sp>
        <p:nvSpPr>
          <p:cNvPr id="12" name="CuadroTexto 11">
            <a:extLst>
              <a:ext uri="{FF2B5EF4-FFF2-40B4-BE49-F238E27FC236}">
                <a16:creationId xmlns:a16="http://schemas.microsoft.com/office/drawing/2014/main" id="{BFBD6C32-1C5F-3CE3-3ED1-5770DF1850AF}"/>
              </a:ext>
            </a:extLst>
          </p:cNvPr>
          <p:cNvSpPr txBox="1"/>
          <p:nvPr/>
        </p:nvSpPr>
        <p:spPr>
          <a:xfrm>
            <a:off x="1300981" y="5635195"/>
            <a:ext cx="9628248" cy="938719"/>
          </a:xfrm>
          <a:prstGeom prst="rect">
            <a:avLst/>
          </a:prstGeom>
          <a:noFill/>
          <a:ln w="28575">
            <a:solidFill>
              <a:srgbClr val="0D4175"/>
            </a:solidFill>
          </a:ln>
        </p:spPr>
        <p:txBody>
          <a:bodyPr wrap="square" rtlCol="0">
            <a:spAutoFit/>
          </a:bodyPr>
          <a:lstStyle/>
          <a:p>
            <a:pPr>
              <a:spcAft>
                <a:spcPts val="600"/>
              </a:spcAft>
              <a:buClr>
                <a:srgbClr val="116198"/>
              </a:buClr>
            </a:pPr>
            <a:endParaRPr lang="en-GB" sz="500" b="1" noProof="0" dirty="0">
              <a:solidFill>
                <a:srgbClr val="0D4175"/>
              </a:solidFill>
            </a:endParaRPr>
          </a:p>
          <a:p>
            <a:pPr marL="285750" indent="-285750">
              <a:spcAft>
                <a:spcPts val="600"/>
              </a:spcAft>
              <a:buClr>
                <a:srgbClr val="116198"/>
              </a:buClr>
              <a:buFont typeface="Wingdings" panose="05000000000000000000" pitchFamily="2" charset="2"/>
              <a:buChar char="q"/>
            </a:pPr>
            <a:r>
              <a:rPr lang="en-GB" sz="1600" b="1" noProof="0" dirty="0">
                <a:solidFill>
                  <a:srgbClr val="0D4175"/>
                </a:solidFill>
              </a:rPr>
              <a:t>Internal structure validity</a:t>
            </a:r>
          </a:p>
          <a:p>
            <a:pPr lvl="1">
              <a:spcAft>
                <a:spcPts val="600"/>
              </a:spcAft>
              <a:buClr>
                <a:srgbClr val="116198"/>
              </a:buClr>
            </a:pPr>
            <a:r>
              <a:rPr lang="en-GB" sz="1400" noProof="0" dirty="0"/>
              <a:t>Confirmatory factor analyses</a:t>
            </a:r>
          </a:p>
          <a:p>
            <a:pPr lvl="1">
              <a:spcAft>
                <a:spcPts val="600"/>
              </a:spcAft>
              <a:buClr>
                <a:srgbClr val="116198"/>
              </a:buClr>
            </a:pPr>
            <a:endParaRPr lang="en-GB" sz="500" u="sng" noProof="0" dirty="0"/>
          </a:p>
        </p:txBody>
      </p:sp>
    </p:spTree>
    <p:extLst>
      <p:ext uri="{BB962C8B-B14F-4D97-AF65-F5344CB8AC3E}">
        <p14:creationId xmlns:p14="http://schemas.microsoft.com/office/powerpoint/2010/main" val="8561253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B975D-0C3C-4DBB-B65D-42854E81B29A}"/>
            </a:ext>
          </a:extLst>
        </p:cNvPr>
        <p:cNvGrpSpPr/>
        <p:nvPr/>
      </p:nvGrpSpPr>
      <p:grpSpPr>
        <a:xfrm>
          <a:off x="0" y="0"/>
          <a:ext cx="0" cy="0"/>
          <a:chOff x="0" y="0"/>
          <a:chExt cx="0" cy="0"/>
        </a:xfrm>
      </p:grpSpPr>
      <p:sp>
        <p:nvSpPr>
          <p:cNvPr id="2" name="Flecha: pentágono 1">
            <a:extLst>
              <a:ext uri="{FF2B5EF4-FFF2-40B4-BE49-F238E27FC236}">
                <a16:creationId xmlns:a16="http://schemas.microsoft.com/office/drawing/2014/main" id="{0E7EF78B-2A33-EFC0-2BDA-BC5C0F2569C6}"/>
              </a:ext>
            </a:extLst>
          </p:cNvPr>
          <p:cNvSpPr/>
          <p:nvPr/>
        </p:nvSpPr>
        <p:spPr>
          <a:xfrm rot="16200000">
            <a:off x="7923411" y="3632828"/>
            <a:ext cx="5040000" cy="1440000"/>
          </a:xfrm>
          <a:prstGeom prst="homePlate">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 name="CuadroTexto 2">
            <a:extLst>
              <a:ext uri="{FF2B5EF4-FFF2-40B4-BE49-F238E27FC236}">
                <a16:creationId xmlns:a16="http://schemas.microsoft.com/office/drawing/2014/main" id="{DA5F4DF8-7047-934F-B121-D66F75E48B29}"/>
              </a:ext>
            </a:extLst>
          </p:cNvPr>
          <p:cNvSpPr txBox="1"/>
          <p:nvPr/>
        </p:nvSpPr>
        <p:spPr>
          <a:xfrm>
            <a:off x="10186770" y="3937329"/>
            <a:ext cx="513282" cy="830997"/>
          </a:xfrm>
          <a:prstGeom prst="rect">
            <a:avLst/>
          </a:prstGeom>
          <a:noFill/>
        </p:spPr>
        <p:txBody>
          <a:bodyPr wrap="none" rtlCol="0">
            <a:spAutoFit/>
          </a:bodyPr>
          <a:lstStyle/>
          <a:p>
            <a:r>
              <a:rPr lang="en-GB" sz="4800" noProof="0" dirty="0">
                <a:solidFill>
                  <a:srgbClr val="FFFFFF"/>
                </a:solidFill>
              </a:rPr>
              <a:t>5</a:t>
            </a:r>
          </a:p>
        </p:txBody>
      </p:sp>
      <p:sp>
        <p:nvSpPr>
          <p:cNvPr id="4" name="CuadroTexto 3">
            <a:extLst>
              <a:ext uri="{FF2B5EF4-FFF2-40B4-BE49-F238E27FC236}">
                <a16:creationId xmlns:a16="http://schemas.microsoft.com/office/drawing/2014/main" id="{EB9FF987-3815-2C02-DF06-B3E8AC42A849}"/>
              </a:ext>
            </a:extLst>
          </p:cNvPr>
          <p:cNvSpPr txBox="1"/>
          <p:nvPr/>
        </p:nvSpPr>
        <p:spPr>
          <a:xfrm>
            <a:off x="2409600" y="609240"/>
            <a:ext cx="7372800" cy="584775"/>
          </a:xfrm>
          <a:prstGeom prst="rect">
            <a:avLst/>
          </a:prstGeom>
          <a:noFill/>
        </p:spPr>
        <p:txBody>
          <a:bodyPr wrap="square" rtlCol="0">
            <a:spAutoFit/>
          </a:bodyPr>
          <a:lstStyle/>
          <a:p>
            <a:pPr algn="ctr"/>
            <a:r>
              <a:rPr lang="en-GB" sz="3200" b="1" dirty="0">
                <a:solidFill>
                  <a:schemeClr val="tx2">
                    <a:lumMod val="50000"/>
                    <a:lumOff val="50000"/>
                  </a:schemeClr>
                </a:solidFill>
              </a:rPr>
              <a:t>Future research lines</a:t>
            </a:r>
            <a:endParaRPr lang="en-GB" sz="3200" noProof="0" dirty="0"/>
          </a:p>
        </p:txBody>
      </p:sp>
      <p:sp>
        <p:nvSpPr>
          <p:cNvPr id="6" name="CuadroTexto 5">
            <a:extLst>
              <a:ext uri="{FF2B5EF4-FFF2-40B4-BE49-F238E27FC236}">
                <a16:creationId xmlns:a16="http://schemas.microsoft.com/office/drawing/2014/main" id="{A6233509-3D73-C32D-CC0F-B4A895E203AE}"/>
              </a:ext>
            </a:extLst>
          </p:cNvPr>
          <p:cNvSpPr txBox="1"/>
          <p:nvPr/>
        </p:nvSpPr>
        <p:spPr>
          <a:xfrm>
            <a:off x="11510211" y="6386699"/>
            <a:ext cx="503225" cy="369332"/>
          </a:xfrm>
          <a:prstGeom prst="rect">
            <a:avLst/>
          </a:prstGeom>
          <a:noFill/>
        </p:spPr>
        <p:txBody>
          <a:bodyPr wrap="square" rtlCol="0">
            <a:spAutoFit/>
          </a:bodyPr>
          <a:lstStyle/>
          <a:p>
            <a:pPr algn="ctr"/>
            <a:r>
              <a:rPr lang="en-GB" noProof="0" dirty="0">
                <a:solidFill>
                  <a:schemeClr val="tx2">
                    <a:lumMod val="75000"/>
                    <a:lumOff val="25000"/>
                  </a:schemeClr>
                </a:solidFill>
              </a:rPr>
              <a:t>18</a:t>
            </a:r>
            <a:endParaRPr lang="en-GB" sz="4400" noProof="0" dirty="0">
              <a:solidFill>
                <a:schemeClr val="tx2">
                  <a:lumMod val="75000"/>
                  <a:lumOff val="25000"/>
                </a:schemeClr>
              </a:solidFill>
            </a:endParaRPr>
          </a:p>
        </p:txBody>
      </p:sp>
    </p:spTree>
    <p:extLst>
      <p:ext uri="{BB962C8B-B14F-4D97-AF65-F5344CB8AC3E}">
        <p14:creationId xmlns:p14="http://schemas.microsoft.com/office/powerpoint/2010/main" val="6972852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B61BE-0EF2-366D-43A9-74412FC4F672}"/>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CC95D5FC-504B-6C1D-8C9A-6644407C91CD}"/>
              </a:ext>
            </a:extLst>
          </p:cNvPr>
          <p:cNvSpPr txBox="1"/>
          <p:nvPr/>
        </p:nvSpPr>
        <p:spPr>
          <a:xfrm>
            <a:off x="11510211" y="6386699"/>
            <a:ext cx="503225" cy="369332"/>
          </a:xfrm>
          <a:prstGeom prst="rect">
            <a:avLst/>
          </a:prstGeom>
          <a:noFill/>
        </p:spPr>
        <p:txBody>
          <a:bodyPr wrap="square" rtlCol="0">
            <a:spAutoFit/>
          </a:bodyPr>
          <a:lstStyle/>
          <a:p>
            <a:pPr algn="ctr"/>
            <a:r>
              <a:rPr lang="en-GB" noProof="0" dirty="0">
                <a:solidFill>
                  <a:schemeClr val="tx2">
                    <a:lumMod val="75000"/>
                    <a:lumOff val="25000"/>
                  </a:schemeClr>
                </a:solidFill>
              </a:rPr>
              <a:t>19</a:t>
            </a:r>
            <a:endParaRPr lang="en-GB" sz="4400" noProof="0" dirty="0">
              <a:solidFill>
                <a:schemeClr val="tx2">
                  <a:lumMod val="75000"/>
                  <a:lumOff val="25000"/>
                </a:schemeClr>
              </a:solidFill>
            </a:endParaRPr>
          </a:p>
        </p:txBody>
      </p:sp>
      <p:sp>
        <p:nvSpPr>
          <p:cNvPr id="3" name="Flecha: pentágono 2">
            <a:extLst>
              <a:ext uri="{FF2B5EF4-FFF2-40B4-BE49-F238E27FC236}">
                <a16:creationId xmlns:a16="http://schemas.microsoft.com/office/drawing/2014/main" id="{9FB78916-4A62-AFF6-4108-8D47CB58101A}"/>
              </a:ext>
            </a:extLst>
          </p:cNvPr>
          <p:cNvSpPr/>
          <p:nvPr/>
        </p:nvSpPr>
        <p:spPr>
          <a:xfrm rot="16200000">
            <a:off x="-2520000" y="3618000"/>
            <a:ext cx="5040000" cy="1440000"/>
          </a:xfrm>
          <a:prstGeom prst="homePlate">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Diagrama 6">
            <a:extLst>
              <a:ext uri="{FF2B5EF4-FFF2-40B4-BE49-F238E27FC236}">
                <a16:creationId xmlns:a16="http://schemas.microsoft.com/office/drawing/2014/main" id="{A2BFD136-B3FF-7332-FAE3-14D233997B22}"/>
              </a:ext>
            </a:extLst>
          </p:cNvPr>
          <p:cNvGraphicFramePr/>
          <p:nvPr>
            <p:extLst>
              <p:ext uri="{D42A27DB-BD31-4B8C-83A1-F6EECF244321}">
                <p14:modId xmlns:p14="http://schemas.microsoft.com/office/powerpoint/2010/main" val="1928273098"/>
              </p:ext>
            </p:extLst>
          </p:nvPr>
        </p:nvGraphicFramePr>
        <p:xfrm>
          <a:off x="2032000" y="968032"/>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14995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echa: pentágono 3">
            <a:extLst>
              <a:ext uri="{FF2B5EF4-FFF2-40B4-BE49-F238E27FC236}">
                <a16:creationId xmlns:a16="http://schemas.microsoft.com/office/drawing/2014/main" id="{8E619A35-301E-DE47-23F4-301AB639FC82}"/>
              </a:ext>
            </a:extLst>
          </p:cNvPr>
          <p:cNvSpPr/>
          <p:nvPr/>
        </p:nvSpPr>
        <p:spPr>
          <a:xfrm rot="16200000">
            <a:off x="668590" y="5072830"/>
            <a:ext cx="2160000" cy="1440000"/>
          </a:xfrm>
          <a:prstGeom prst="homePlat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Flecha: pentágono 4">
            <a:extLst>
              <a:ext uri="{FF2B5EF4-FFF2-40B4-BE49-F238E27FC236}">
                <a16:creationId xmlns:a16="http://schemas.microsoft.com/office/drawing/2014/main" id="{F4D8EB72-C4D2-1981-8FB8-C2C344F0478A}"/>
              </a:ext>
            </a:extLst>
          </p:cNvPr>
          <p:cNvSpPr/>
          <p:nvPr/>
        </p:nvSpPr>
        <p:spPr>
          <a:xfrm rot="16200000">
            <a:off x="2482295" y="4712830"/>
            <a:ext cx="2880000" cy="1440000"/>
          </a:xfrm>
          <a:prstGeom prst="homePlat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Flecha: pentágono 5">
            <a:extLst>
              <a:ext uri="{FF2B5EF4-FFF2-40B4-BE49-F238E27FC236}">
                <a16:creationId xmlns:a16="http://schemas.microsoft.com/office/drawing/2014/main" id="{2747FCAD-AB4A-0EE4-3251-E609D13409F7}"/>
              </a:ext>
            </a:extLst>
          </p:cNvPr>
          <p:cNvSpPr/>
          <p:nvPr/>
        </p:nvSpPr>
        <p:spPr>
          <a:xfrm rot="16200000">
            <a:off x="4296001" y="4352829"/>
            <a:ext cx="3600000" cy="1440000"/>
          </a:xfrm>
          <a:prstGeom prst="homePlat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7" name="Flecha: pentágono 6">
            <a:extLst>
              <a:ext uri="{FF2B5EF4-FFF2-40B4-BE49-F238E27FC236}">
                <a16:creationId xmlns:a16="http://schemas.microsoft.com/office/drawing/2014/main" id="{3EF68DC1-526E-2FB3-7304-D7F3E2D7C243}"/>
              </a:ext>
            </a:extLst>
          </p:cNvPr>
          <p:cNvSpPr/>
          <p:nvPr/>
        </p:nvSpPr>
        <p:spPr>
          <a:xfrm rot="16200000">
            <a:off x="6109706" y="3992829"/>
            <a:ext cx="4320000" cy="1440000"/>
          </a:xfrm>
          <a:prstGeom prst="homePlate">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Flecha: pentágono 7">
            <a:extLst>
              <a:ext uri="{FF2B5EF4-FFF2-40B4-BE49-F238E27FC236}">
                <a16:creationId xmlns:a16="http://schemas.microsoft.com/office/drawing/2014/main" id="{BE1A44B1-3A32-10C4-F3D0-FB658D2176B9}"/>
              </a:ext>
            </a:extLst>
          </p:cNvPr>
          <p:cNvSpPr/>
          <p:nvPr/>
        </p:nvSpPr>
        <p:spPr>
          <a:xfrm rot="16200000">
            <a:off x="7923411" y="3632828"/>
            <a:ext cx="5040000" cy="1440000"/>
          </a:xfrm>
          <a:prstGeom prst="homePlate">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0" name="CuadroTexto 9">
            <a:extLst>
              <a:ext uri="{FF2B5EF4-FFF2-40B4-BE49-F238E27FC236}">
                <a16:creationId xmlns:a16="http://schemas.microsoft.com/office/drawing/2014/main" id="{E10A8D77-B817-A5B7-D3EC-786488D16021}"/>
              </a:ext>
            </a:extLst>
          </p:cNvPr>
          <p:cNvSpPr txBox="1"/>
          <p:nvPr/>
        </p:nvSpPr>
        <p:spPr>
          <a:xfrm>
            <a:off x="1491948" y="5377332"/>
            <a:ext cx="513282" cy="830997"/>
          </a:xfrm>
          <a:prstGeom prst="rect">
            <a:avLst/>
          </a:prstGeom>
          <a:noFill/>
        </p:spPr>
        <p:txBody>
          <a:bodyPr wrap="none" rtlCol="0">
            <a:spAutoFit/>
          </a:bodyPr>
          <a:lstStyle/>
          <a:p>
            <a:r>
              <a:rPr lang="en-GB" sz="4800" noProof="0" dirty="0">
                <a:solidFill>
                  <a:srgbClr val="FFFFFF"/>
                </a:solidFill>
              </a:rPr>
              <a:t>1</a:t>
            </a:r>
          </a:p>
        </p:txBody>
      </p:sp>
      <p:sp>
        <p:nvSpPr>
          <p:cNvPr id="11" name="CuadroTexto 10">
            <a:extLst>
              <a:ext uri="{FF2B5EF4-FFF2-40B4-BE49-F238E27FC236}">
                <a16:creationId xmlns:a16="http://schemas.microsoft.com/office/drawing/2014/main" id="{9661E059-F34B-7DCD-C989-CEEC7C68E0F7}"/>
              </a:ext>
            </a:extLst>
          </p:cNvPr>
          <p:cNvSpPr txBox="1"/>
          <p:nvPr/>
        </p:nvSpPr>
        <p:spPr>
          <a:xfrm>
            <a:off x="3665654" y="5017331"/>
            <a:ext cx="513282" cy="830997"/>
          </a:xfrm>
          <a:prstGeom prst="rect">
            <a:avLst/>
          </a:prstGeom>
          <a:noFill/>
        </p:spPr>
        <p:txBody>
          <a:bodyPr wrap="none" rtlCol="0">
            <a:spAutoFit/>
          </a:bodyPr>
          <a:lstStyle/>
          <a:p>
            <a:r>
              <a:rPr lang="en-GB" sz="4800" noProof="0" dirty="0">
                <a:solidFill>
                  <a:srgbClr val="FFFFFF"/>
                </a:solidFill>
              </a:rPr>
              <a:t>2</a:t>
            </a:r>
          </a:p>
        </p:txBody>
      </p:sp>
      <p:sp>
        <p:nvSpPr>
          <p:cNvPr id="12" name="CuadroTexto 11">
            <a:extLst>
              <a:ext uri="{FF2B5EF4-FFF2-40B4-BE49-F238E27FC236}">
                <a16:creationId xmlns:a16="http://schemas.microsoft.com/office/drawing/2014/main" id="{90A46A19-3BA6-D310-5C5E-4B732A6AFF3C}"/>
              </a:ext>
            </a:extLst>
          </p:cNvPr>
          <p:cNvSpPr txBox="1"/>
          <p:nvPr/>
        </p:nvSpPr>
        <p:spPr>
          <a:xfrm>
            <a:off x="5839359" y="4657330"/>
            <a:ext cx="513282" cy="830997"/>
          </a:xfrm>
          <a:prstGeom prst="rect">
            <a:avLst/>
          </a:prstGeom>
          <a:noFill/>
        </p:spPr>
        <p:txBody>
          <a:bodyPr wrap="none" rtlCol="0">
            <a:spAutoFit/>
          </a:bodyPr>
          <a:lstStyle/>
          <a:p>
            <a:r>
              <a:rPr lang="en-GB" sz="4800" noProof="0" dirty="0">
                <a:solidFill>
                  <a:srgbClr val="FFFFFF"/>
                </a:solidFill>
              </a:rPr>
              <a:t>3</a:t>
            </a:r>
          </a:p>
        </p:txBody>
      </p:sp>
      <p:sp>
        <p:nvSpPr>
          <p:cNvPr id="13" name="CuadroTexto 12">
            <a:extLst>
              <a:ext uri="{FF2B5EF4-FFF2-40B4-BE49-F238E27FC236}">
                <a16:creationId xmlns:a16="http://schemas.microsoft.com/office/drawing/2014/main" id="{7E1F709A-38CF-1BC6-2A0C-78EBD9391BD7}"/>
              </a:ext>
            </a:extLst>
          </p:cNvPr>
          <p:cNvSpPr txBox="1"/>
          <p:nvPr/>
        </p:nvSpPr>
        <p:spPr>
          <a:xfrm>
            <a:off x="8013065" y="4297330"/>
            <a:ext cx="513282" cy="830997"/>
          </a:xfrm>
          <a:prstGeom prst="rect">
            <a:avLst/>
          </a:prstGeom>
          <a:noFill/>
        </p:spPr>
        <p:txBody>
          <a:bodyPr wrap="none" rtlCol="0">
            <a:spAutoFit/>
          </a:bodyPr>
          <a:lstStyle/>
          <a:p>
            <a:r>
              <a:rPr lang="en-GB" sz="4800" noProof="0" dirty="0">
                <a:solidFill>
                  <a:srgbClr val="FFFFFF"/>
                </a:solidFill>
              </a:rPr>
              <a:t>4</a:t>
            </a:r>
          </a:p>
        </p:txBody>
      </p:sp>
      <p:sp>
        <p:nvSpPr>
          <p:cNvPr id="14" name="CuadroTexto 13">
            <a:extLst>
              <a:ext uri="{FF2B5EF4-FFF2-40B4-BE49-F238E27FC236}">
                <a16:creationId xmlns:a16="http://schemas.microsoft.com/office/drawing/2014/main" id="{306F905A-282A-1BDB-2E94-27F9D8E4926F}"/>
              </a:ext>
            </a:extLst>
          </p:cNvPr>
          <p:cNvSpPr txBox="1"/>
          <p:nvPr/>
        </p:nvSpPr>
        <p:spPr>
          <a:xfrm>
            <a:off x="10186770" y="3937329"/>
            <a:ext cx="513282" cy="830997"/>
          </a:xfrm>
          <a:prstGeom prst="rect">
            <a:avLst/>
          </a:prstGeom>
          <a:noFill/>
        </p:spPr>
        <p:txBody>
          <a:bodyPr wrap="none" rtlCol="0">
            <a:spAutoFit/>
          </a:bodyPr>
          <a:lstStyle/>
          <a:p>
            <a:r>
              <a:rPr lang="en-GB" sz="4800" noProof="0" dirty="0">
                <a:solidFill>
                  <a:srgbClr val="FFFFFF"/>
                </a:solidFill>
              </a:rPr>
              <a:t>5</a:t>
            </a:r>
          </a:p>
        </p:txBody>
      </p:sp>
      <p:sp>
        <p:nvSpPr>
          <p:cNvPr id="15" name="CuadroTexto 14">
            <a:extLst>
              <a:ext uri="{FF2B5EF4-FFF2-40B4-BE49-F238E27FC236}">
                <a16:creationId xmlns:a16="http://schemas.microsoft.com/office/drawing/2014/main" id="{BFE3AC30-0BB8-C2FA-8F33-F7CA855C68DF}"/>
              </a:ext>
            </a:extLst>
          </p:cNvPr>
          <p:cNvSpPr txBox="1"/>
          <p:nvPr/>
        </p:nvSpPr>
        <p:spPr>
          <a:xfrm>
            <a:off x="652337" y="2626005"/>
            <a:ext cx="2192504" cy="2031325"/>
          </a:xfrm>
          <a:prstGeom prst="rect">
            <a:avLst/>
          </a:prstGeom>
          <a:noFill/>
        </p:spPr>
        <p:txBody>
          <a:bodyPr wrap="square" rtlCol="0">
            <a:spAutoFit/>
          </a:bodyPr>
          <a:lstStyle/>
          <a:p>
            <a:pPr algn="ctr"/>
            <a:r>
              <a:rPr lang="en-GB" noProof="0" dirty="0"/>
              <a:t>Three </a:t>
            </a:r>
            <a:r>
              <a:rPr lang="en-GB" b="1" noProof="0" dirty="0">
                <a:solidFill>
                  <a:srgbClr val="0B3041"/>
                </a:solidFill>
              </a:rPr>
              <a:t>Meta-Analyses</a:t>
            </a:r>
            <a:r>
              <a:rPr lang="en-GB" noProof="0" dirty="0"/>
              <a:t> to Determine the Effects of Enrichment on High Intellectual Ability (HIA) Learners</a:t>
            </a:r>
          </a:p>
        </p:txBody>
      </p:sp>
      <p:sp>
        <p:nvSpPr>
          <p:cNvPr id="16" name="CuadroTexto 15">
            <a:extLst>
              <a:ext uri="{FF2B5EF4-FFF2-40B4-BE49-F238E27FC236}">
                <a16:creationId xmlns:a16="http://schemas.microsoft.com/office/drawing/2014/main" id="{5FFB3482-EE58-AC8B-D73E-27DB4F936CA3}"/>
              </a:ext>
            </a:extLst>
          </p:cNvPr>
          <p:cNvSpPr txBox="1"/>
          <p:nvPr/>
        </p:nvSpPr>
        <p:spPr>
          <a:xfrm>
            <a:off x="2961216" y="2460001"/>
            <a:ext cx="1922158" cy="1477328"/>
          </a:xfrm>
          <a:prstGeom prst="rect">
            <a:avLst/>
          </a:prstGeom>
          <a:noFill/>
        </p:spPr>
        <p:txBody>
          <a:bodyPr wrap="square" rtlCol="0">
            <a:spAutoFit/>
          </a:bodyPr>
          <a:lstStyle/>
          <a:p>
            <a:pPr algn="ctr"/>
            <a:r>
              <a:rPr lang="en-GB" noProof="0" dirty="0"/>
              <a:t>The </a:t>
            </a:r>
            <a:r>
              <a:rPr lang="en-GB" b="1" noProof="0" dirty="0">
                <a:solidFill>
                  <a:srgbClr val="104862"/>
                </a:solidFill>
              </a:rPr>
              <a:t>educational system</a:t>
            </a:r>
            <a:r>
              <a:rPr lang="en-GB" b="1" noProof="0" dirty="0"/>
              <a:t> </a:t>
            </a:r>
            <a:r>
              <a:rPr lang="en-GB" noProof="0" dirty="0"/>
              <a:t>in Spain and its approach to giftedness and talent</a:t>
            </a:r>
          </a:p>
        </p:txBody>
      </p:sp>
      <p:sp>
        <p:nvSpPr>
          <p:cNvPr id="17" name="CuadroTexto 16">
            <a:extLst>
              <a:ext uri="{FF2B5EF4-FFF2-40B4-BE49-F238E27FC236}">
                <a16:creationId xmlns:a16="http://schemas.microsoft.com/office/drawing/2014/main" id="{C207D913-2814-580D-3406-0821A7F25148}"/>
              </a:ext>
            </a:extLst>
          </p:cNvPr>
          <p:cNvSpPr txBox="1"/>
          <p:nvPr/>
        </p:nvSpPr>
        <p:spPr>
          <a:xfrm>
            <a:off x="5134921" y="1795500"/>
            <a:ext cx="1922158" cy="1477328"/>
          </a:xfrm>
          <a:prstGeom prst="rect">
            <a:avLst/>
          </a:prstGeom>
          <a:noFill/>
        </p:spPr>
        <p:txBody>
          <a:bodyPr wrap="square" rtlCol="0">
            <a:spAutoFit/>
          </a:bodyPr>
          <a:lstStyle/>
          <a:p>
            <a:pPr algn="ctr"/>
            <a:r>
              <a:rPr lang="en-GB" noProof="0" dirty="0"/>
              <a:t>Spanish </a:t>
            </a:r>
            <a:r>
              <a:rPr lang="en-GB" b="1" noProof="0" dirty="0">
                <a:solidFill>
                  <a:srgbClr val="163E64"/>
                </a:solidFill>
              </a:rPr>
              <a:t>programmes for educational attention</a:t>
            </a:r>
            <a:r>
              <a:rPr lang="en-GB" noProof="0" dirty="0"/>
              <a:t> to HIA learners</a:t>
            </a:r>
          </a:p>
        </p:txBody>
      </p:sp>
      <p:sp>
        <p:nvSpPr>
          <p:cNvPr id="18" name="CuadroTexto 17">
            <a:extLst>
              <a:ext uri="{FF2B5EF4-FFF2-40B4-BE49-F238E27FC236}">
                <a16:creationId xmlns:a16="http://schemas.microsoft.com/office/drawing/2014/main" id="{69B9119D-FCEE-BB28-38B4-7C00F13118AB}"/>
              </a:ext>
            </a:extLst>
          </p:cNvPr>
          <p:cNvSpPr txBox="1"/>
          <p:nvPr/>
        </p:nvSpPr>
        <p:spPr>
          <a:xfrm>
            <a:off x="7308626" y="982673"/>
            <a:ext cx="1922158" cy="1200329"/>
          </a:xfrm>
          <a:prstGeom prst="rect">
            <a:avLst/>
          </a:prstGeom>
          <a:noFill/>
        </p:spPr>
        <p:txBody>
          <a:bodyPr wrap="square" rtlCol="0">
            <a:spAutoFit/>
          </a:bodyPr>
          <a:lstStyle/>
          <a:p>
            <a:pPr algn="ctr"/>
            <a:r>
              <a:rPr lang="en-GB" b="1" noProof="0" dirty="0">
                <a:solidFill>
                  <a:srgbClr val="215F9A"/>
                </a:solidFill>
              </a:rPr>
              <a:t>Linguistic and cultural adaptation </a:t>
            </a:r>
            <a:r>
              <a:rPr lang="en-GB" noProof="0" dirty="0"/>
              <a:t>of the LemaS </a:t>
            </a:r>
            <a:r>
              <a:rPr lang="en-GB" dirty="0"/>
              <a:t>S</a:t>
            </a:r>
            <a:r>
              <a:rPr lang="en-GB" noProof="0" dirty="0" err="1"/>
              <a:t>urvey</a:t>
            </a:r>
            <a:endParaRPr lang="en-GB" noProof="0" dirty="0"/>
          </a:p>
        </p:txBody>
      </p:sp>
      <p:sp>
        <p:nvSpPr>
          <p:cNvPr id="19" name="CuadroTexto 18">
            <a:extLst>
              <a:ext uri="{FF2B5EF4-FFF2-40B4-BE49-F238E27FC236}">
                <a16:creationId xmlns:a16="http://schemas.microsoft.com/office/drawing/2014/main" id="{1772EDE9-0758-D82A-F334-1E0355613980}"/>
              </a:ext>
            </a:extLst>
          </p:cNvPr>
          <p:cNvSpPr txBox="1"/>
          <p:nvPr/>
        </p:nvSpPr>
        <p:spPr>
          <a:xfrm>
            <a:off x="9335570" y="982673"/>
            <a:ext cx="2215682" cy="646331"/>
          </a:xfrm>
          <a:prstGeom prst="rect">
            <a:avLst/>
          </a:prstGeom>
          <a:noFill/>
        </p:spPr>
        <p:txBody>
          <a:bodyPr wrap="square" rtlCol="0">
            <a:spAutoFit/>
          </a:bodyPr>
          <a:lstStyle/>
          <a:p>
            <a:pPr algn="ctr"/>
            <a:r>
              <a:rPr lang="en-GB" b="1" dirty="0">
                <a:solidFill>
                  <a:schemeClr val="tx2">
                    <a:lumMod val="50000"/>
                    <a:lumOff val="50000"/>
                  </a:schemeClr>
                </a:solidFill>
              </a:rPr>
              <a:t>Future research lines</a:t>
            </a:r>
            <a:endParaRPr lang="en-GB" noProof="0" dirty="0"/>
          </a:p>
        </p:txBody>
      </p:sp>
      <p:sp>
        <p:nvSpPr>
          <p:cNvPr id="2" name="CuadroTexto 1">
            <a:extLst>
              <a:ext uri="{FF2B5EF4-FFF2-40B4-BE49-F238E27FC236}">
                <a16:creationId xmlns:a16="http://schemas.microsoft.com/office/drawing/2014/main" id="{F67763E8-AF6F-CD67-F24F-D67B07BD588A}"/>
              </a:ext>
            </a:extLst>
          </p:cNvPr>
          <p:cNvSpPr txBox="1"/>
          <p:nvPr/>
        </p:nvSpPr>
        <p:spPr>
          <a:xfrm>
            <a:off x="11644425" y="6386699"/>
            <a:ext cx="369011" cy="369332"/>
          </a:xfrm>
          <a:prstGeom prst="rect">
            <a:avLst/>
          </a:prstGeom>
          <a:noFill/>
        </p:spPr>
        <p:txBody>
          <a:bodyPr wrap="square" rtlCol="0">
            <a:spAutoFit/>
          </a:bodyPr>
          <a:lstStyle/>
          <a:p>
            <a:pPr algn="ctr"/>
            <a:r>
              <a:rPr lang="en-GB" noProof="0" dirty="0">
                <a:solidFill>
                  <a:schemeClr val="tx2">
                    <a:lumMod val="75000"/>
                    <a:lumOff val="25000"/>
                  </a:schemeClr>
                </a:solidFill>
              </a:rPr>
              <a:t>2</a:t>
            </a:r>
            <a:endParaRPr lang="en-GB" sz="4400" noProof="0" dirty="0">
              <a:solidFill>
                <a:schemeClr val="tx2">
                  <a:lumMod val="75000"/>
                  <a:lumOff val="25000"/>
                </a:schemeClr>
              </a:solidFill>
            </a:endParaRPr>
          </a:p>
        </p:txBody>
      </p:sp>
    </p:spTree>
    <p:extLst>
      <p:ext uri="{BB962C8B-B14F-4D97-AF65-F5344CB8AC3E}">
        <p14:creationId xmlns:p14="http://schemas.microsoft.com/office/powerpoint/2010/main" val="2096338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FC99A-27E5-6E91-FED1-17D47DBD3AA8}"/>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91C51528-D9E2-786B-8831-6B2555643843}"/>
              </a:ext>
            </a:extLst>
          </p:cNvPr>
          <p:cNvPicPr>
            <a:picLocks noChangeAspect="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526330" y="729000"/>
            <a:ext cx="6385108" cy="5400000"/>
          </a:xfrm>
          <a:prstGeom prst="rect">
            <a:avLst/>
          </a:prstGeom>
        </p:spPr>
      </p:pic>
      <p:grpSp>
        <p:nvGrpSpPr>
          <p:cNvPr id="3" name="Grupo 2">
            <a:extLst>
              <a:ext uri="{FF2B5EF4-FFF2-40B4-BE49-F238E27FC236}">
                <a16:creationId xmlns:a16="http://schemas.microsoft.com/office/drawing/2014/main" id="{9780E783-C46B-4E8D-EAD8-C3FB179F9EE4}"/>
              </a:ext>
            </a:extLst>
          </p:cNvPr>
          <p:cNvGrpSpPr/>
          <p:nvPr/>
        </p:nvGrpSpPr>
        <p:grpSpPr>
          <a:xfrm>
            <a:off x="1411705" y="1944668"/>
            <a:ext cx="2919663" cy="2968664"/>
            <a:chOff x="1411705" y="2291607"/>
            <a:chExt cx="2919663" cy="2968664"/>
          </a:xfrm>
        </p:grpSpPr>
        <p:sp>
          <p:nvSpPr>
            <p:cNvPr id="6" name="CuadroTexto 5">
              <a:extLst>
                <a:ext uri="{FF2B5EF4-FFF2-40B4-BE49-F238E27FC236}">
                  <a16:creationId xmlns:a16="http://schemas.microsoft.com/office/drawing/2014/main" id="{AD6A5F31-1B08-BEB6-2899-8C9B366EE4E0}"/>
                </a:ext>
              </a:extLst>
            </p:cNvPr>
            <p:cNvSpPr txBox="1"/>
            <p:nvPr/>
          </p:nvSpPr>
          <p:spPr>
            <a:xfrm>
              <a:off x="1411705" y="2291607"/>
              <a:ext cx="2919663" cy="1015663"/>
            </a:xfrm>
            <a:prstGeom prst="rect">
              <a:avLst/>
            </a:prstGeom>
            <a:noFill/>
          </p:spPr>
          <p:txBody>
            <a:bodyPr wrap="square">
              <a:spAutoFit/>
            </a:bodyPr>
            <a:lstStyle/>
            <a:p>
              <a:pPr algn="ctr"/>
              <a:endParaRPr lang="en-GB" sz="1000" b="1" noProof="0" dirty="0">
                <a:solidFill>
                  <a:schemeClr val="tx2">
                    <a:lumMod val="75000"/>
                    <a:lumOff val="25000"/>
                  </a:schemeClr>
                </a:solidFill>
              </a:endParaRPr>
            </a:p>
            <a:p>
              <a:pPr algn="ctr"/>
              <a:r>
                <a:rPr lang="en-GB" sz="1800" b="1" noProof="0" dirty="0">
                  <a:solidFill>
                    <a:schemeClr val="tx2">
                      <a:lumMod val="75000"/>
                      <a:lumOff val="25000"/>
                    </a:schemeClr>
                  </a:solidFill>
                </a:rPr>
                <a:t>Diego Lería Ugarte</a:t>
              </a:r>
            </a:p>
            <a:p>
              <a:pPr algn="ctr"/>
              <a:endParaRPr lang="en-GB" sz="800" noProof="0" dirty="0"/>
            </a:p>
            <a:p>
              <a:pPr algn="ctr"/>
              <a:r>
                <a:rPr lang="en-GB" sz="1400" noProof="0" dirty="0">
                  <a:solidFill>
                    <a:schemeClr val="tx2">
                      <a:lumMod val="75000"/>
                      <a:lumOff val="25000"/>
                    </a:schemeClr>
                  </a:solidFill>
                </a:rPr>
                <a:t>e-mail</a:t>
              </a:r>
              <a:r>
                <a:rPr lang="en-GB" sz="1400" noProof="0" dirty="0"/>
                <a:t>:</a:t>
              </a:r>
              <a:r>
                <a:rPr lang="en-GB" sz="1400" b="1" noProof="0" dirty="0"/>
                <a:t> </a:t>
              </a:r>
              <a:r>
                <a:rPr lang="en-GB" sz="1400" noProof="0" dirty="0"/>
                <a:t>diego.leria@unirioja.es</a:t>
              </a:r>
            </a:p>
            <a:p>
              <a:pPr algn="ctr"/>
              <a:endParaRPr lang="en-GB" sz="1000" noProof="0" dirty="0"/>
            </a:p>
          </p:txBody>
        </p:sp>
        <p:sp>
          <p:nvSpPr>
            <p:cNvPr id="2" name="CuadroTexto 1">
              <a:extLst>
                <a:ext uri="{FF2B5EF4-FFF2-40B4-BE49-F238E27FC236}">
                  <a16:creationId xmlns:a16="http://schemas.microsoft.com/office/drawing/2014/main" id="{ED6192AC-02F0-2B1F-4284-606B1FF6802C}"/>
                </a:ext>
              </a:extLst>
            </p:cNvPr>
            <p:cNvSpPr txBox="1"/>
            <p:nvPr/>
          </p:nvSpPr>
          <p:spPr>
            <a:xfrm>
              <a:off x="1411705" y="3906054"/>
              <a:ext cx="2919663" cy="1354217"/>
            </a:xfrm>
            <a:prstGeom prst="rect">
              <a:avLst/>
            </a:prstGeom>
            <a:noFill/>
          </p:spPr>
          <p:txBody>
            <a:bodyPr wrap="square" anchor="ctr">
              <a:spAutoFit/>
            </a:bodyPr>
            <a:lstStyle/>
            <a:p>
              <a:pPr algn="ctr"/>
              <a:r>
                <a:rPr lang="en-US" sz="1200" noProof="0" dirty="0">
                  <a:solidFill>
                    <a:srgbClr val="163E64"/>
                  </a:solidFill>
                </a:rPr>
                <a:t>Presented at the</a:t>
              </a:r>
            </a:p>
            <a:p>
              <a:pPr algn="ctr"/>
              <a:r>
                <a:rPr lang="en-US" sz="1400" b="1" noProof="0" dirty="0">
                  <a:solidFill>
                    <a:srgbClr val="163E64"/>
                  </a:solidFill>
                </a:rPr>
                <a:t>University of Rostock</a:t>
              </a:r>
              <a:r>
                <a:rPr lang="en-US" sz="1400" noProof="0" dirty="0"/>
                <a:t>,</a:t>
              </a:r>
            </a:p>
            <a:p>
              <a:pPr algn="ctr"/>
              <a:r>
                <a:rPr lang="en-US" sz="1400" noProof="0" dirty="0"/>
                <a:t>Faculty of Philosophy,</a:t>
              </a:r>
            </a:p>
            <a:p>
              <a:pPr algn="ctr"/>
              <a:r>
                <a:rPr lang="en-US" sz="1400" noProof="0" dirty="0"/>
                <a:t>Institute of Educational Psychology "Rosa and David Katz“</a:t>
              </a:r>
            </a:p>
            <a:p>
              <a:pPr algn="ctr"/>
              <a:r>
                <a:rPr lang="en-US" sz="1200" dirty="0">
                  <a:solidFill>
                    <a:srgbClr val="163E64"/>
                  </a:solidFill>
                </a:rPr>
                <a:t>o</a:t>
              </a:r>
              <a:r>
                <a:rPr lang="en-US" sz="1200" noProof="0" dirty="0">
                  <a:solidFill>
                    <a:srgbClr val="163E64"/>
                  </a:solidFill>
                </a:rPr>
                <a:t>n 21</a:t>
              </a:r>
              <a:r>
                <a:rPr lang="en-US" sz="1200" baseline="30000" noProof="0" dirty="0">
                  <a:solidFill>
                    <a:srgbClr val="163E64"/>
                  </a:solidFill>
                </a:rPr>
                <a:t>st</a:t>
              </a:r>
              <a:r>
                <a:rPr lang="en-US" sz="1200" noProof="0" dirty="0">
                  <a:solidFill>
                    <a:srgbClr val="163E64"/>
                  </a:solidFill>
                </a:rPr>
                <a:t> and 28</a:t>
              </a:r>
              <a:r>
                <a:rPr lang="en-US" sz="1200" baseline="30000" noProof="0" dirty="0">
                  <a:solidFill>
                    <a:srgbClr val="163E64"/>
                  </a:solidFill>
                </a:rPr>
                <a:t>th</a:t>
              </a:r>
              <a:r>
                <a:rPr lang="en-US" sz="1200" noProof="0" dirty="0">
                  <a:solidFill>
                    <a:srgbClr val="163E64"/>
                  </a:solidFill>
                </a:rPr>
                <a:t> of May</a:t>
              </a:r>
            </a:p>
          </p:txBody>
        </p:sp>
      </p:grpSp>
    </p:spTree>
    <p:extLst>
      <p:ext uri="{BB962C8B-B14F-4D97-AF65-F5344CB8AC3E}">
        <p14:creationId xmlns:p14="http://schemas.microsoft.com/office/powerpoint/2010/main" val="2517277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echa: pentágono 1">
            <a:extLst>
              <a:ext uri="{FF2B5EF4-FFF2-40B4-BE49-F238E27FC236}">
                <a16:creationId xmlns:a16="http://schemas.microsoft.com/office/drawing/2014/main" id="{E125DA76-BBDC-ACBC-D27B-A756073FF1D0}"/>
              </a:ext>
            </a:extLst>
          </p:cNvPr>
          <p:cNvSpPr/>
          <p:nvPr/>
        </p:nvSpPr>
        <p:spPr>
          <a:xfrm rot="16200000">
            <a:off x="668590" y="5072830"/>
            <a:ext cx="2160000" cy="1440000"/>
          </a:xfrm>
          <a:prstGeom prst="homePlat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 name="CuadroTexto 2">
            <a:extLst>
              <a:ext uri="{FF2B5EF4-FFF2-40B4-BE49-F238E27FC236}">
                <a16:creationId xmlns:a16="http://schemas.microsoft.com/office/drawing/2014/main" id="{6923F5B8-1D9C-FA75-0FDA-07A543CBA0DD}"/>
              </a:ext>
            </a:extLst>
          </p:cNvPr>
          <p:cNvSpPr txBox="1"/>
          <p:nvPr/>
        </p:nvSpPr>
        <p:spPr>
          <a:xfrm>
            <a:off x="1491948" y="5377332"/>
            <a:ext cx="513282" cy="830997"/>
          </a:xfrm>
          <a:prstGeom prst="rect">
            <a:avLst/>
          </a:prstGeom>
          <a:noFill/>
        </p:spPr>
        <p:txBody>
          <a:bodyPr wrap="none" rtlCol="0">
            <a:spAutoFit/>
          </a:bodyPr>
          <a:lstStyle/>
          <a:p>
            <a:r>
              <a:rPr lang="en-GB" sz="4800" noProof="0" dirty="0">
                <a:solidFill>
                  <a:srgbClr val="FFFFFF"/>
                </a:solidFill>
              </a:rPr>
              <a:t>1</a:t>
            </a:r>
          </a:p>
        </p:txBody>
      </p:sp>
      <p:sp>
        <p:nvSpPr>
          <p:cNvPr id="4" name="CuadroTexto 3">
            <a:extLst>
              <a:ext uri="{FF2B5EF4-FFF2-40B4-BE49-F238E27FC236}">
                <a16:creationId xmlns:a16="http://schemas.microsoft.com/office/drawing/2014/main" id="{D7CC88C6-6F4E-CF6B-DAFE-CF2DFEF9DBED}"/>
              </a:ext>
            </a:extLst>
          </p:cNvPr>
          <p:cNvSpPr txBox="1"/>
          <p:nvPr/>
        </p:nvSpPr>
        <p:spPr>
          <a:xfrm>
            <a:off x="2409670" y="614924"/>
            <a:ext cx="7372659" cy="1569660"/>
          </a:xfrm>
          <a:prstGeom prst="rect">
            <a:avLst/>
          </a:prstGeom>
          <a:noFill/>
        </p:spPr>
        <p:txBody>
          <a:bodyPr wrap="square" rtlCol="0">
            <a:spAutoFit/>
          </a:bodyPr>
          <a:lstStyle/>
          <a:p>
            <a:pPr algn="ctr"/>
            <a:r>
              <a:rPr lang="en-GB" sz="3200" noProof="0" dirty="0"/>
              <a:t>Three </a:t>
            </a:r>
            <a:r>
              <a:rPr lang="en-GB" sz="3200" b="1" noProof="0" dirty="0">
                <a:solidFill>
                  <a:srgbClr val="0B3041"/>
                </a:solidFill>
              </a:rPr>
              <a:t>Meta-Analyses</a:t>
            </a:r>
            <a:r>
              <a:rPr lang="en-GB" sz="3200" noProof="0" dirty="0"/>
              <a:t> to Determine the Effects of Enrichment on High Intellectual Ability (HIA) Learners</a:t>
            </a:r>
          </a:p>
        </p:txBody>
      </p:sp>
      <p:sp>
        <p:nvSpPr>
          <p:cNvPr id="5" name="CuadroTexto 4">
            <a:extLst>
              <a:ext uri="{FF2B5EF4-FFF2-40B4-BE49-F238E27FC236}">
                <a16:creationId xmlns:a16="http://schemas.microsoft.com/office/drawing/2014/main" id="{3E82058D-3F68-2896-60C2-43D8CFC14100}"/>
              </a:ext>
            </a:extLst>
          </p:cNvPr>
          <p:cNvSpPr txBox="1"/>
          <p:nvPr/>
        </p:nvSpPr>
        <p:spPr>
          <a:xfrm>
            <a:off x="11644425" y="6386699"/>
            <a:ext cx="369011" cy="369332"/>
          </a:xfrm>
          <a:prstGeom prst="rect">
            <a:avLst/>
          </a:prstGeom>
          <a:noFill/>
        </p:spPr>
        <p:txBody>
          <a:bodyPr wrap="square" rtlCol="0">
            <a:spAutoFit/>
          </a:bodyPr>
          <a:lstStyle/>
          <a:p>
            <a:pPr algn="ctr"/>
            <a:r>
              <a:rPr lang="en-GB" noProof="0" dirty="0">
                <a:solidFill>
                  <a:schemeClr val="tx2">
                    <a:lumMod val="75000"/>
                    <a:lumOff val="25000"/>
                  </a:schemeClr>
                </a:solidFill>
              </a:rPr>
              <a:t>3</a:t>
            </a:r>
            <a:endParaRPr lang="en-GB" sz="4400" noProof="0" dirty="0">
              <a:solidFill>
                <a:schemeClr val="tx2">
                  <a:lumMod val="75000"/>
                  <a:lumOff val="25000"/>
                </a:schemeClr>
              </a:solidFill>
            </a:endParaRPr>
          </a:p>
        </p:txBody>
      </p:sp>
    </p:spTree>
    <p:extLst>
      <p:ext uri="{BB962C8B-B14F-4D97-AF65-F5344CB8AC3E}">
        <p14:creationId xmlns:p14="http://schemas.microsoft.com/office/powerpoint/2010/main" val="34568250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2A1AF-7944-27B5-0106-0470DB6A6D50}"/>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D8DB0F1B-6C71-0767-ECCF-7C69CE3F487D}"/>
              </a:ext>
            </a:extLst>
          </p:cNvPr>
          <p:cNvSpPr txBox="1"/>
          <p:nvPr/>
        </p:nvSpPr>
        <p:spPr>
          <a:xfrm>
            <a:off x="11644425" y="6386699"/>
            <a:ext cx="369011" cy="369332"/>
          </a:xfrm>
          <a:prstGeom prst="rect">
            <a:avLst/>
          </a:prstGeom>
          <a:noFill/>
        </p:spPr>
        <p:txBody>
          <a:bodyPr wrap="square" rtlCol="0">
            <a:spAutoFit/>
          </a:bodyPr>
          <a:lstStyle/>
          <a:p>
            <a:pPr algn="ctr"/>
            <a:r>
              <a:rPr lang="en-GB" noProof="0" dirty="0">
                <a:solidFill>
                  <a:schemeClr val="tx2">
                    <a:lumMod val="75000"/>
                    <a:lumOff val="25000"/>
                  </a:schemeClr>
                </a:solidFill>
              </a:rPr>
              <a:t>4</a:t>
            </a:r>
            <a:endParaRPr lang="en-GB" sz="4400" noProof="0" dirty="0">
              <a:solidFill>
                <a:schemeClr val="tx2">
                  <a:lumMod val="75000"/>
                  <a:lumOff val="25000"/>
                </a:schemeClr>
              </a:solidFill>
            </a:endParaRPr>
          </a:p>
        </p:txBody>
      </p:sp>
      <p:sp>
        <p:nvSpPr>
          <p:cNvPr id="3" name="Flecha: pentágono 2">
            <a:extLst>
              <a:ext uri="{FF2B5EF4-FFF2-40B4-BE49-F238E27FC236}">
                <a16:creationId xmlns:a16="http://schemas.microsoft.com/office/drawing/2014/main" id="{BF2116AD-F406-CF1D-FBC2-714A80C68306}"/>
              </a:ext>
            </a:extLst>
          </p:cNvPr>
          <p:cNvSpPr/>
          <p:nvPr/>
        </p:nvSpPr>
        <p:spPr>
          <a:xfrm rot="16200000">
            <a:off x="-1080000" y="5058000"/>
            <a:ext cx="2160000" cy="1440000"/>
          </a:xfrm>
          <a:prstGeom prst="homePlat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CuadroTexto 3">
            <a:extLst>
              <a:ext uri="{FF2B5EF4-FFF2-40B4-BE49-F238E27FC236}">
                <a16:creationId xmlns:a16="http://schemas.microsoft.com/office/drawing/2014/main" id="{C8ED9D89-E837-086A-3B55-5D44AF46E1A5}"/>
              </a:ext>
            </a:extLst>
          </p:cNvPr>
          <p:cNvSpPr txBox="1"/>
          <p:nvPr/>
        </p:nvSpPr>
        <p:spPr>
          <a:xfrm>
            <a:off x="0" y="313052"/>
            <a:ext cx="12192000" cy="523220"/>
          </a:xfrm>
          <a:prstGeom prst="rect">
            <a:avLst/>
          </a:prstGeom>
          <a:noFill/>
          <a:ln>
            <a:solidFill>
              <a:schemeClr val="accent1">
                <a:lumMod val="50000"/>
              </a:schemeClr>
            </a:solidFill>
          </a:ln>
        </p:spPr>
        <p:txBody>
          <a:bodyPr wrap="square" rtlCol="0">
            <a:spAutoFit/>
          </a:bodyPr>
          <a:lstStyle/>
          <a:p>
            <a:pPr algn="ctr"/>
            <a:r>
              <a:rPr lang="en-GB" sz="2800" b="1" noProof="0" dirty="0">
                <a:solidFill>
                  <a:schemeClr val="accent1">
                    <a:lumMod val="50000"/>
                  </a:schemeClr>
                </a:solidFill>
              </a:rPr>
              <a:t>1.1. High Intellectual Ability Education     </a:t>
            </a:r>
            <a:r>
              <a:rPr lang="en-GB" sz="2800" b="1" noProof="0" dirty="0">
                <a:solidFill>
                  <a:schemeClr val="bg1"/>
                </a:solidFill>
              </a:rPr>
              <a:t>s</a:t>
            </a:r>
            <a:endParaRPr lang="en-GB" sz="2800" noProof="0" dirty="0">
              <a:solidFill>
                <a:schemeClr val="bg1"/>
              </a:solidFill>
            </a:endParaRPr>
          </a:p>
        </p:txBody>
      </p:sp>
      <p:sp>
        <p:nvSpPr>
          <p:cNvPr id="5" name="Rectángulo 4">
            <a:extLst>
              <a:ext uri="{FF2B5EF4-FFF2-40B4-BE49-F238E27FC236}">
                <a16:creationId xmlns:a16="http://schemas.microsoft.com/office/drawing/2014/main" id="{84B427A8-4391-CFF3-FCDE-7B092CB377A4}"/>
              </a:ext>
            </a:extLst>
          </p:cNvPr>
          <p:cNvSpPr/>
          <p:nvPr/>
        </p:nvSpPr>
        <p:spPr>
          <a:xfrm>
            <a:off x="939101" y="1365140"/>
            <a:ext cx="865632" cy="525971"/>
          </a:xfrm>
          <a:prstGeom prst="rect">
            <a:avLst/>
          </a:prstGeom>
          <a:solidFill>
            <a:srgbClr val="116198"/>
          </a:solidFill>
          <a:ln>
            <a:solidFill>
              <a:srgbClr val="1161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noProof="0" dirty="0">
                <a:solidFill>
                  <a:schemeClr val="bg1"/>
                </a:solidFill>
              </a:rPr>
              <a:t>Challenge</a:t>
            </a:r>
            <a:endParaRPr lang="en-GB" sz="1400" noProof="0" dirty="0">
              <a:solidFill>
                <a:schemeClr val="bg1"/>
              </a:solidFill>
            </a:endParaRPr>
          </a:p>
        </p:txBody>
      </p:sp>
      <p:sp>
        <p:nvSpPr>
          <p:cNvPr id="6" name="CuadroTexto 5">
            <a:extLst>
              <a:ext uri="{FF2B5EF4-FFF2-40B4-BE49-F238E27FC236}">
                <a16:creationId xmlns:a16="http://schemas.microsoft.com/office/drawing/2014/main" id="{FF66F3F3-2615-6B6E-E554-DE6333D4AFAF}"/>
              </a:ext>
            </a:extLst>
          </p:cNvPr>
          <p:cNvSpPr txBox="1"/>
          <p:nvPr/>
        </p:nvSpPr>
        <p:spPr>
          <a:xfrm>
            <a:off x="1804732" y="1458925"/>
            <a:ext cx="3978444" cy="338400"/>
          </a:xfrm>
          <a:prstGeom prst="rect">
            <a:avLst/>
          </a:prstGeom>
          <a:noFill/>
          <a:ln w="19050">
            <a:solidFill>
              <a:srgbClr val="116198"/>
            </a:solidFill>
          </a:ln>
        </p:spPr>
        <p:txBody>
          <a:bodyPr wrap="square" rtlCol="0" anchor="ctr">
            <a:spAutoFit/>
          </a:bodyPr>
          <a:lstStyle/>
          <a:p>
            <a:r>
              <a:rPr lang="en-GB" sz="1500" noProof="0" dirty="0"/>
              <a:t>The expression of high intellectual potential</a:t>
            </a:r>
          </a:p>
        </p:txBody>
      </p:sp>
      <p:sp>
        <p:nvSpPr>
          <p:cNvPr id="7" name="Rectángulo 6">
            <a:extLst>
              <a:ext uri="{FF2B5EF4-FFF2-40B4-BE49-F238E27FC236}">
                <a16:creationId xmlns:a16="http://schemas.microsoft.com/office/drawing/2014/main" id="{5F875B15-38F6-CEB7-3736-0FFBE1784934}"/>
              </a:ext>
            </a:extLst>
          </p:cNvPr>
          <p:cNvSpPr/>
          <p:nvPr/>
        </p:nvSpPr>
        <p:spPr>
          <a:xfrm>
            <a:off x="5783178" y="1458848"/>
            <a:ext cx="5861247" cy="338554"/>
          </a:xfrm>
          <a:prstGeom prst="rect">
            <a:avLst/>
          </a:prstGeom>
          <a:solidFill>
            <a:srgbClr val="C5F8FF"/>
          </a:solidFill>
          <a:ln>
            <a:solidFill>
              <a:srgbClr val="1161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500" noProof="0" dirty="0">
                <a:solidFill>
                  <a:schemeClr val="tx1"/>
                </a:solidFill>
              </a:rPr>
              <a:t>Neurobiological predictor – endogenous and exogenous modulators</a:t>
            </a:r>
          </a:p>
        </p:txBody>
      </p:sp>
      <p:sp>
        <p:nvSpPr>
          <p:cNvPr id="8" name="CuadroTexto 7">
            <a:extLst>
              <a:ext uri="{FF2B5EF4-FFF2-40B4-BE49-F238E27FC236}">
                <a16:creationId xmlns:a16="http://schemas.microsoft.com/office/drawing/2014/main" id="{D1017690-A942-D8D7-B8FF-5C10E9665B3B}"/>
              </a:ext>
            </a:extLst>
          </p:cNvPr>
          <p:cNvSpPr txBox="1"/>
          <p:nvPr/>
        </p:nvSpPr>
        <p:spPr>
          <a:xfrm>
            <a:off x="1804733" y="2007081"/>
            <a:ext cx="6529352" cy="369332"/>
          </a:xfrm>
          <a:prstGeom prst="rect">
            <a:avLst/>
          </a:prstGeom>
          <a:noFill/>
        </p:spPr>
        <p:txBody>
          <a:bodyPr wrap="none" rtlCol="0">
            <a:spAutoFit/>
          </a:bodyPr>
          <a:lstStyle/>
          <a:p>
            <a:pPr marL="285750" indent="-285750">
              <a:buClr>
                <a:srgbClr val="116198"/>
              </a:buClr>
              <a:buFont typeface="Wingdings" panose="05000000000000000000" pitchFamily="2" charset="2"/>
              <a:buChar char="q"/>
            </a:pPr>
            <a:r>
              <a:rPr lang="en-GB" noProof="0" dirty="0"/>
              <a:t>Among exogenous factors, </a:t>
            </a:r>
            <a:r>
              <a:rPr lang="en-GB" b="1" noProof="0" dirty="0">
                <a:solidFill>
                  <a:srgbClr val="116198"/>
                </a:solidFill>
              </a:rPr>
              <a:t>education</a:t>
            </a:r>
            <a:r>
              <a:rPr lang="en-GB" noProof="0" dirty="0"/>
              <a:t> plays an important role</a:t>
            </a:r>
          </a:p>
        </p:txBody>
      </p:sp>
      <p:sp>
        <p:nvSpPr>
          <p:cNvPr id="9" name="CuadroTexto 8">
            <a:extLst>
              <a:ext uri="{FF2B5EF4-FFF2-40B4-BE49-F238E27FC236}">
                <a16:creationId xmlns:a16="http://schemas.microsoft.com/office/drawing/2014/main" id="{769246C8-1F72-4581-875F-05EDBEC3F33A}"/>
              </a:ext>
            </a:extLst>
          </p:cNvPr>
          <p:cNvSpPr txBox="1"/>
          <p:nvPr/>
        </p:nvSpPr>
        <p:spPr>
          <a:xfrm>
            <a:off x="1804733" y="2586092"/>
            <a:ext cx="8258992" cy="1015663"/>
          </a:xfrm>
          <a:prstGeom prst="rect">
            <a:avLst/>
          </a:prstGeom>
          <a:noFill/>
        </p:spPr>
        <p:txBody>
          <a:bodyPr wrap="none" rtlCol="0">
            <a:spAutoFit/>
          </a:bodyPr>
          <a:lstStyle/>
          <a:p>
            <a:pPr marL="285750" indent="-285750">
              <a:spcAft>
                <a:spcPts val="600"/>
              </a:spcAft>
              <a:buClr>
                <a:srgbClr val="116198"/>
              </a:buClr>
              <a:buFont typeface="Wingdings" panose="05000000000000000000" pitchFamily="2" charset="2"/>
              <a:buChar char="q"/>
            </a:pPr>
            <a:r>
              <a:rPr lang="en-GB" b="1" noProof="0" dirty="0">
                <a:solidFill>
                  <a:srgbClr val="116198"/>
                </a:solidFill>
              </a:rPr>
              <a:t>Adjusting educational attention </a:t>
            </a:r>
            <a:r>
              <a:rPr lang="en-GB" noProof="0" dirty="0"/>
              <a:t>to people with HIA </a:t>
            </a:r>
            <a:r>
              <a:rPr lang="en-GB" sz="1600" noProof="0" dirty="0"/>
              <a:t>(</a:t>
            </a:r>
            <a:r>
              <a:rPr lang="en-GB" sz="1600" b="1" noProof="0" dirty="0"/>
              <a:t>Riedl-Cross &amp; Cross, 2022</a:t>
            </a:r>
            <a:r>
              <a:rPr lang="en-GB" sz="1600" noProof="0" dirty="0"/>
              <a:t>)</a:t>
            </a:r>
            <a:r>
              <a:rPr lang="en-GB" noProof="0" dirty="0"/>
              <a:t>:</a:t>
            </a:r>
          </a:p>
          <a:p>
            <a:pPr marL="742950" lvl="1" indent="-285750">
              <a:spcAft>
                <a:spcPts val="600"/>
              </a:spcAft>
              <a:buClr>
                <a:srgbClr val="116198"/>
              </a:buClr>
              <a:buFont typeface="Courier New" panose="02070309020205020404" pitchFamily="49" charset="0"/>
              <a:buChar char="o"/>
            </a:pPr>
            <a:r>
              <a:rPr lang="en-GB" sz="1600" noProof="0" dirty="0"/>
              <a:t>Individual need</a:t>
            </a:r>
          </a:p>
          <a:p>
            <a:pPr marL="742950" lvl="1" indent="-285750">
              <a:spcAft>
                <a:spcPts val="600"/>
              </a:spcAft>
              <a:buClr>
                <a:srgbClr val="116198"/>
              </a:buClr>
              <a:buFont typeface="Courier New" panose="02070309020205020404" pitchFamily="49" charset="0"/>
              <a:buChar char="o"/>
            </a:pPr>
            <a:r>
              <a:rPr lang="en-GB" sz="1600" noProof="0" dirty="0"/>
              <a:t>Investment in a sustainable future for society</a:t>
            </a:r>
          </a:p>
        </p:txBody>
      </p:sp>
      <p:sp>
        <p:nvSpPr>
          <p:cNvPr id="10" name="CuadroTexto 9">
            <a:extLst>
              <a:ext uri="{FF2B5EF4-FFF2-40B4-BE49-F238E27FC236}">
                <a16:creationId xmlns:a16="http://schemas.microsoft.com/office/drawing/2014/main" id="{CDC79EC9-7FBC-E83D-F073-0B17F50224CB}"/>
              </a:ext>
            </a:extLst>
          </p:cNvPr>
          <p:cNvSpPr txBox="1"/>
          <p:nvPr/>
        </p:nvSpPr>
        <p:spPr>
          <a:xfrm>
            <a:off x="9899032" y="1802192"/>
            <a:ext cx="1745393" cy="307777"/>
          </a:xfrm>
          <a:prstGeom prst="rect">
            <a:avLst/>
          </a:prstGeom>
          <a:noFill/>
          <a:ln>
            <a:solidFill>
              <a:srgbClr val="116198"/>
            </a:solidFill>
          </a:ln>
        </p:spPr>
        <p:txBody>
          <a:bodyPr wrap="square" rtlCol="0">
            <a:spAutoFit/>
          </a:bodyPr>
          <a:lstStyle/>
          <a:p>
            <a:pPr algn="r"/>
            <a:r>
              <a:rPr lang="en-GB" sz="1400" noProof="0" dirty="0"/>
              <a:t>(</a:t>
            </a:r>
            <a:r>
              <a:rPr lang="en-GB" sz="1400" b="1" noProof="0" dirty="0"/>
              <a:t>Sastre-Riba, 2020</a:t>
            </a:r>
            <a:r>
              <a:rPr lang="en-GB" sz="1400" noProof="0" dirty="0"/>
              <a:t>)</a:t>
            </a:r>
          </a:p>
        </p:txBody>
      </p:sp>
      <p:sp>
        <p:nvSpPr>
          <p:cNvPr id="11" name="Rectángulo 10">
            <a:extLst>
              <a:ext uri="{FF2B5EF4-FFF2-40B4-BE49-F238E27FC236}">
                <a16:creationId xmlns:a16="http://schemas.microsoft.com/office/drawing/2014/main" id="{5380AEE5-B86A-4DB9-ECCF-830AC2CF55D6}"/>
              </a:ext>
            </a:extLst>
          </p:cNvPr>
          <p:cNvSpPr/>
          <p:nvPr/>
        </p:nvSpPr>
        <p:spPr>
          <a:xfrm>
            <a:off x="939098" y="3870013"/>
            <a:ext cx="1093095" cy="676800"/>
          </a:xfrm>
          <a:prstGeom prst="rect">
            <a:avLst/>
          </a:prstGeom>
          <a:solidFill>
            <a:srgbClr val="116198"/>
          </a:solidFill>
          <a:ln>
            <a:solidFill>
              <a:srgbClr val="1161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noProof="0" dirty="0">
                <a:solidFill>
                  <a:schemeClr val="bg1"/>
                </a:solidFill>
              </a:rPr>
              <a:t>Educational context</a:t>
            </a:r>
            <a:endParaRPr lang="en-GB" sz="1400" noProof="0" dirty="0">
              <a:solidFill>
                <a:schemeClr val="bg1"/>
              </a:solidFill>
            </a:endParaRPr>
          </a:p>
        </p:txBody>
      </p:sp>
      <p:sp>
        <p:nvSpPr>
          <p:cNvPr id="12" name="CuadroTexto 11">
            <a:extLst>
              <a:ext uri="{FF2B5EF4-FFF2-40B4-BE49-F238E27FC236}">
                <a16:creationId xmlns:a16="http://schemas.microsoft.com/office/drawing/2014/main" id="{A70A2503-6D02-8D9E-F3B9-90ABD7C9A0BE}"/>
              </a:ext>
            </a:extLst>
          </p:cNvPr>
          <p:cNvSpPr txBox="1"/>
          <p:nvPr/>
        </p:nvSpPr>
        <p:spPr>
          <a:xfrm>
            <a:off x="2032195" y="3872989"/>
            <a:ext cx="1569493" cy="338554"/>
          </a:xfrm>
          <a:prstGeom prst="rect">
            <a:avLst/>
          </a:prstGeom>
          <a:noFill/>
          <a:ln w="12700">
            <a:solidFill>
              <a:srgbClr val="116198"/>
            </a:solidFill>
          </a:ln>
        </p:spPr>
        <p:txBody>
          <a:bodyPr wrap="square" rtlCol="0" anchor="ctr">
            <a:spAutoFit/>
          </a:bodyPr>
          <a:lstStyle/>
          <a:p>
            <a:r>
              <a:rPr lang="en-GB" sz="1600" noProof="0" dirty="0"/>
              <a:t>Fragmentation</a:t>
            </a:r>
          </a:p>
        </p:txBody>
      </p:sp>
      <p:sp>
        <p:nvSpPr>
          <p:cNvPr id="13" name="CuadroTexto 12">
            <a:extLst>
              <a:ext uri="{FF2B5EF4-FFF2-40B4-BE49-F238E27FC236}">
                <a16:creationId xmlns:a16="http://schemas.microsoft.com/office/drawing/2014/main" id="{9171B625-2215-0640-923F-2D0E67A3FD76}"/>
              </a:ext>
            </a:extLst>
          </p:cNvPr>
          <p:cNvSpPr txBox="1"/>
          <p:nvPr/>
        </p:nvSpPr>
        <p:spPr>
          <a:xfrm>
            <a:off x="2032194" y="4211001"/>
            <a:ext cx="1569493" cy="338554"/>
          </a:xfrm>
          <a:prstGeom prst="rect">
            <a:avLst/>
          </a:prstGeom>
          <a:noFill/>
          <a:ln w="12700">
            <a:solidFill>
              <a:srgbClr val="116198"/>
            </a:solidFill>
          </a:ln>
        </p:spPr>
        <p:txBody>
          <a:bodyPr wrap="square" rtlCol="0" anchor="ctr">
            <a:spAutoFit/>
          </a:bodyPr>
          <a:lstStyle/>
          <a:p>
            <a:r>
              <a:rPr lang="en-GB" sz="1600" noProof="0" dirty="0"/>
              <a:t>Diversity</a:t>
            </a:r>
          </a:p>
        </p:txBody>
      </p:sp>
      <p:cxnSp>
        <p:nvCxnSpPr>
          <p:cNvPr id="14" name="Conector recto de flecha 13">
            <a:extLst>
              <a:ext uri="{FF2B5EF4-FFF2-40B4-BE49-F238E27FC236}">
                <a16:creationId xmlns:a16="http://schemas.microsoft.com/office/drawing/2014/main" id="{606698AB-3261-AE2D-A75B-84E7604F0CE2}"/>
              </a:ext>
            </a:extLst>
          </p:cNvPr>
          <p:cNvCxnSpPr/>
          <p:nvPr/>
        </p:nvCxnSpPr>
        <p:spPr>
          <a:xfrm>
            <a:off x="3820052" y="4211001"/>
            <a:ext cx="559559" cy="0"/>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sp>
        <p:nvSpPr>
          <p:cNvPr id="15" name="Rectángulo 14">
            <a:extLst>
              <a:ext uri="{FF2B5EF4-FFF2-40B4-BE49-F238E27FC236}">
                <a16:creationId xmlns:a16="http://schemas.microsoft.com/office/drawing/2014/main" id="{E6CE48E4-8793-C0E1-11AA-78256EB7D291}"/>
              </a:ext>
            </a:extLst>
          </p:cNvPr>
          <p:cNvSpPr/>
          <p:nvPr/>
        </p:nvSpPr>
        <p:spPr>
          <a:xfrm>
            <a:off x="4597975" y="3870013"/>
            <a:ext cx="1284163" cy="676800"/>
          </a:xfrm>
          <a:prstGeom prst="rect">
            <a:avLst/>
          </a:prstGeom>
          <a:solidFill>
            <a:srgbClr val="116198"/>
          </a:solidFill>
          <a:ln>
            <a:solidFill>
              <a:srgbClr val="1161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noProof="0" dirty="0">
                <a:solidFill>
                  <a:schemeClr val="bg1"/>
                </a:solidFill>
              </a:rPr>
              <a:t>HIA learners</a:t>
            </a:r>
            <a:endParaRPr lang="en-GB" sz="1400" noProof="0" dirty="0">
              <a:solidFill>
                <a:schemeClr val="bg1"/>
              </a:solidFill>
            </a:endParaRPr>
          </a:p>
        </p:txBody>
      </p:sp>
      <p:sp>
        <p:nvSpPr>
          <p:cNvPr id="16" name="CuadroTexto 15">
            <a:extLst>
              <a:ext uri="{FF2B5EF4-FFF2-40B4-BE49-F238E27FC236}">
                <a16:creationId xmlns:a16="http://schemas.microsoft.com/office/drawing/2014/main" id="{82EBDCDE-64AD-FB52-904B-F1FBCC4E007B}"/>
              </a:ext>
            </a:extLst>
          </p:cNvPr>
          <p:cNvSpPr txBox="1"/>
          <p:nvPr/>
        </p:nvSpPr>
        <p:spPr>
          <a:xfrm>
            <a:off x="5882138" y="3865729"/>
            <a:ext cx="4914199" cy="676800"/>
          </a:xfrm>
          <a:prstGeom prst="rect">
            <a:avLst/>
          </a:prstGeom>
          <a:noFill/>
          <a:ln w="12700">
            <a:solidFill>
              <a:srgbClr val="116198"/>
            </a:solidFill>
          </a:ln>
        </p:spPr>
        <p:txBody>
          <a:bodyPr wrap="square" rtlCol="0" anchor="ctr">
            <a:spAutoFit/>
          </a:bodyPr>
          <a:lstStyle/>
          <a:p>
            <a:r>
              <a:rPr lang="en-GB" sz="1600" noProof="0" dirty="0"/>
              <a:t>They require educational programmes tailored to their </a:t>
            </a:r>
            <a:r>
              <a:rPr lang="en-GB" sz="1600" b="1" noProof="0" dirty="0">
                <a:solidFill>
                  <a:srgbClr val="106298"/>
                </a:solidFill>
              </a:rPr>
              <a:t>high potential, intellectual profile, and well-being</a:t>
            </a:r>
          </a:p>
        </p:txBody>
      </p:sp>
      <p:sp>
        <p:nvSpPr>
          <p:cNvPr id="17" name="CuadroTexto 16">
            <a:extLst>
              <a:ext uri="{FF2B5EF4-FFF2-40B4-BE49-F238E27FC236}">
                <a16:creationId xmlns:a16="http://schemas.microsoft.com/office/drawing/2014/main" id="{C9CC07F1-DED3-BC24-5532-41E6B5C5524A}"/>
              </a:ext>
            </a:extLst>
          </p:cNvPr>
          <p:cNvSpPr txBox="1"/>
          <p:nvPr/>
        </p:nvSpPr>
        <p:spPr>
          <a:xfrm>
            <a:off x="6878426" y="4544111"/>
            <a:ext cx="3917912" cy="307777"/>
          </a:xfrm>
          <a:prstGeom prst="rect">
            <a:avLst/>
          </a:prstGeom>
          <a:noFill/>
          <a:ln>
            <a:solidFill>
              <a:srgbClr val="116198"/>
            </a:solidFill>
          </a:ln>
        </p:spPr>
        <p:txBody>
          <a:bodyPr wrap="square" rtlCol="0">
            <a:spAutoFit/>
          </a:bodyPr>
          <a:lstStyle/>
          <a:p>
            <a:pPr algn="r"/>
            <a:r>
              <a:rPr lang="en-GB" sz="1400" noProof="0" dirty="0"/>
              <a:t>(</a:t>
            </a:r>
            <a:r>
              <a:rPr lang="en-GB" sz="1400" b="1" noProof="0" dirty="0"/>
              <a:t>Reis et al., 2021; Sternberg &amp; Ambrose, 2021</a:t>
            </a:r>
            <a:r>
              <a:rPr lang="en-GB" sz="1400" noProof="0" dirty="0"/>
              <a:t>)</a:t>
            </a:r>
          </a:p>
        </p:txBody>
      </p:sp>
      <p:sp>
        <p:nvSpPr>
          <p:cNvPr id="18" name="CuadroTexto 17">
            <a:extLst>
              <a:ext uri="{FF2B5EF4-FFF2-40B4-BE49-F238E27FC236}">
                <a16:creationId xmlns:a16="http://schemas.microsoft.com/office/drawing/2014/main" id="{D7B8F524-07B9-8E38-EE76-23E744DEFFD6}"/>
              </a:ext>
            </a:extLst>
          </p:cNvPr>
          <p:cNvSpPr txBox="1"/>
          <p:nvPr/>
        </p:nvSpPr>
        <p:spPr>
          <a:xfrm>
            <a:off x="1804732" y="5064671"/>
            <a:ext cx="7279044" cy="1661993"/>
          </a:xfrm>
          <a:prstGeom prst="rect">
            <a:avLst/>
          </a:prstGeom>
          <a:noFill/>
        </p:spPr>
        <p:txBody>
          <a:bodyPr wrap="none" rtlCol="0">
            <a:spAutoFit/>
          </a:bodyPr>
          <a:lstStyle/>
          <a:p>
            <a:pPr marL="285750" indent="-285750">
              <a:spcAft>
                <a:spcPts val="600"/>
              </a:spcAft>
              <a:buClr>
                <a:srgbClr val="116198"/>
              </a:buClr>
              <a:buFont typeface="Wingdings" panose="05000000000000000000" pitchFamily="2" charset="2"/>
              <a:buChar char="q"/>
            </a:pPr>
            <a:r>
              <a:rPr lang="en-GB" noProof="0" dirty="0"/>
              <a:t>These </a:t>
            </a:r>
            <a:r>
              <a:rPr lang="en-GB" b="1" noProof="0" dirty="0">
                <a:solidFill>
                  <a:srgbClr val="116198"/>
                </a:solidFill>
              </a:rPr>
              <a:t>educational needs </a:t>
            </a:r>
            <a:r>
              <a:rPr lang="en-GB" noProof="0" dirty="0"/>
              <a:t>might be expressed at the following levels:</a:t>
            </a:r>
          </a:p>
          <a:p>
            <a:pPr marL="742950" lvl="1" indent="-285750">
              <a:spcAft>
                <a:spcPts val="600"/>
              </a:spcAft>
              <a:buClr>
                <a:srgbClr val="116198"/>
              </a:buClr>
              <a:buFont typeface="Courier New" panose="02070309020205020404" pitchFamily="49" charset="0"/>
              <a:buChar char="o"/>
            </a:pPr>
            <a:r>
              <a:rPr lang="en-GB" sz="1600" b="1" noProof="0" dirty="0">
                <a:solidFill>
                  <a:srgbClr val="116198"/>
                </a:solidFill>
              </a:rPr>
              <a:t>Cognitive</a:t>
            </a:r>
            <a:r>
              <a:rPr lang="en-GB" sz="1600" noProof="0" dirty="0"/>
              <a:t> (</a:t>
            </a:r>
            <a:r>
              <a:rPr lang="en-GB" sz="1600" b="1" noProof="0" dirty="0"/>
              <a:t>Elballah et al., 2024</a:t>
            </a:r>
            <a:r>
              <a:rPr lang="en-GB" sz="1600" noProof="0" dirty="0"/>
              <a:t>)</a:t>
            </a:r>
          </a:p>
          <a:p>
            <a:pPr marL="742950" lvl="1" indent="-285750">
              <a:spcAft>
                <a:spcPts val="600"/>
              </a:spcAft>
              <a:buClr>
                <a:srgbClr val="116198"/>
              </a:buClr>
              <a:buFont typeface="Courier New" panose="02070309020205020404" pitchFamily="49" charset="0"/>
              <a:buChar char="o"/>
            </a:pPr>
            <a:r>
              <a:rPr lang="en-GB" sz="1600" b="1" noProof="0" dirty="0">
                <a:solidFill>
                  <a:srgbClr val="116198"/>
                </a:solidFill>
              </a:rPr>
              <a:t>Academic</a:t>
            </a:r>
            <a:r>
              <a:rPr lang="en-GB" sz="1600" noProof="0" dirty="0"/>
              <a:t> (</a:t>
            </a:r>
            <a:r>
              <a:rPr lang="en-GB" sz="1600" b="1" noProof="0" dirty="0"/>
              <a:t>Kaul et al., 2016</a:t>
            </a:r>
            <a:r>
              <a:rPr lang="en-GB" sz="1600" noProof="0" dirty="0"/>
              <a:t>)</a:t>
            </a:r>
          </a:p>
          <a:p>
            <a:pPr marL="742950" lvl="1" indent="-285750">
              <a:spcAft>
                <a:spcPts val="600"/>
              </a:spcAft>
              <a:buClr>
                <a:srgbClr val="116198"/>
              </a:buClr>
              <a:buFont typeface="Courier New" panose="02070309020205020404" pitchFamily="49" charset="0"/>
              <a:buChar char="o"/>
            </a:pPr>
            <a:r>
              <a:rPr lang="en-GB" sz="1600" b="1" noProof="0" dirty="0">
                <a:solidFill>
                  <a:srgbClr val="116198"/>
                </a:solidFill>
              </a:rPr>
              <a:t>Socioemotional</a:t>
            </a:r>
            <a:r>
              <a:rPr lang="en-GB" sz="1600" noProof="0" dirty="0"/>
              <a:t> (</a:t>
            </a:r>
            <a:r>
              <a:rPr lang="en-GB" sz="1600" b="1" noProof="0" dirty="0"/>
              <a:t>Gubbels et al., 2014</a:t>
            </a:r>
            <a:r>
              <a:rPr lang="en-GB" sz="1600" noProof="0" dirty="0"/>
              <a:t>)</a:t>
            </a:r>
          </a:p>
          <a:p>
            <a:pPr marL="742950" lvl="1" indent="-285750">
              <a:spcAft>
                <a:spcPts val="600"/>
              </a:spcAft>
              <a:buClr>
                <a:srgbClr val="116198"/>
              </a:buClr>
              <a:buFont typeface="Courier New" panose="02070309020205020404" pitchFamily="49" charset="0"/>
              <a:buChar char="o"/>
            </a:pPr>
            <a:r>
              <a:rPr lang="en-GB" sz="1600" b="1" noProof="0" dirty="0">
                <a:solidFill>
                  <a:srgbClr val="116198"/>
                </a:solidFill>
              </a:rPr>
              <a:t>Ethical</a:t>
            </a:r>
            <a:r>
              <a:rPr lang="en-GB" sz="1600" noProof="0" dirty="0"/>
              <a:t> (</a:t>
            </a:r>
            <a:r>
              <a:rPr lang="en-GB" sz="1600" b="1" noProof="0" dirty="0"/>
              <a:t>Sastre-Riba, 2026</a:t>
            </a:r>
            <a:r>
              <a:rPr lang="en-GB" sz="1600" noProof="0" dirty="0"/>
              <a:t>)</a:t>
            </a:r>
          </a:p>
        </p:txBody>
      </p:sp>
      <p:pic>
        <p:nvPicPr>
          <p:cNvPr id="19" name="Imagen 18">
            <a:extLst>
              <a:ext uri="{FF2B5EF4-FFF2-40B4-BE49-F238E27FC236}">
                <a16:creationId xmlns:a16="http://schemas.microsoft.com/office/drawing/2014/main" id="{A0197A7F-3D98-C85D-810F-9E667997C223}"/>
              </a:ext>
            </a:extLst>
          </p:cNvPr>
          <p:cNvPicPr>
            <a:picLocks noChangeAspect="1"/>
          </p:cNvPicPr>
          <p:nvPr/>
        </p:nvPicPr>
        <p:blipFill>
          <a:blip r:embed="rId2">
            <a:duotone>
              <a:schemeClr val="accent1">
                <a:shade val="45000"/>
                <a:satMod val="135000"/>
              </a:schemeClr>
              <a:prstClr val="white"/>
            </a:duotone>
          </a:blip>
          <a:stretch>
            <a:fillRect/>
          </a:stretch>
        </p:blipFill>
        <p:spPr>
          <a:xfrm>
            <a:off x="9569004" y="5282001"/>
            <a:ext cx="1227333" cy="1227333"/>
          </a:xfrm>
          <a:prstGeom prst="rect">
            <a:avLst/>
          </a:prstGeom>
        </p:spPr>
      </p:pic>
      <p:sp>
        <p:nvSpPr>
          <p:cNvPr id="20" name="CuadroTexto 19">
            <a:extLst>
              <a:ext uri="{FF2B5EF4-FFF2-40B4-BE49-F238E27FC236}">
                <a16:creationId xmlns:a16="http://schemas.microsoft.com/office/drawing/2014/main" id="{97F67911-4182-F64B-337E-1B39C743E6C2}"/>
              </a:ext>
            </a:extLst>
          </p:cNvPr>
          <p:cNvSpPr txBox="1"/>
          <p:nvPr/>
        </p:nvSpPr>
        <p:spPr>
          <a:xfrm>
            <a:off x="9052745" y="427080"/>
            <a:ext cx="3183564" cy="307777"/>
          </a:xfrm>
          <a:prstGeom prst="rect">
            <a:avLst/>
          </a:prstGeom>
          <a:noFill/>
        </p:spPr>
        <p:txBody>
          <a:bodyPr wrap="none" rtlCol="0">
            <a:spAutoFit/>
          </a:bodyPr>
          <a:lstStyle/>
          <a:p>
            <a:r>
              <a:rPr lang="es-ES" sz="1400" b="1" dirty="0"/>
              <a:t>(Lería-Ugarte &amp; Sastre-Riba, in Press)</a:t>
            </a:r>
          </a:p>
        </p:txBody>
      </p:sp>
    </p:spTree>
    <p:extLst>
      <p:ext uri="{BB962C8B-B14F-4D97-AF65-F5344CB8AC3E}">
        <p14:creationId xmlns:p14="http://schemas.microsoft.com/office/powerpoint/2010/main" val="2123055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3C523-DA2C-B6C7-C68A-FAD91A268413}"/>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CABDEC5B-F80B-94BD-3B67-1EC1C1841302}"/>
              </a:ext>
            </a:extLst>
          </p:cNvPr>
          <p:cNvSpPr txBox="1"/>
          <p:nvPr/>
        </p:nvSpPr>
        <p:spPr>
          <a:xfrm>
            <a:off x="11644425" y="6386699"/>
            <a:ext cx="369011" cy="369332"/>
          </a:xfrm>
          <a:prstGeom prst="rect">
            <a:avLst/>
          </a:prstGeom>
          <a:noFill/>
        </p:spPr>
        <p:txBody>
          <a:bodyPr wrap="square" rtlCol="0">
            <a:spAutoFit/>
          </a:bodyPr>
          <a:lstStyle/>
          <a:p>
            <a:pPr algn="ctr"/>
            <a:r>
              <a:rPr lang="en-GB" noProof="0" dirty="0">
                <a:solidFill>
                  <a:schemeClr val="tx2">
                    <a:lumMod val="75000"/>
                    <a:lumOff val="25000"/>
                  </a:schemeClr>
                </a:solidFill>
              </a:rPr>
              <a:t>5</a:t>
            </a:r>
            <a:endParaRPr lang="en-GB" sz="4400" noProof="0" dirty="0">
              <a:solidFill>
                <a:schemeClr val="tx2">
                  <a:lumMod val="75000"/>
                  <a:lumOff val="25000"/>
                </a:schemeClr>
              </a:solidFill>
            </a:endParaRPr>
          </a:p>
        </p:txBody>
      </p:sp>
      <p:sp>
        <p:nvSpPr>
          <p:cNvPr id="3" name="Flecha: pentágono 2">
            <a:extLst>
              <a:ext uri="{FF2B5EF4-FFF2-40B4-BE49-F238E27FC236}">
                <a16:creationId xmlns:a16="http://schemas.microsoft.com/office/drawing/2014/main" id="{772EA403-CBED-B56B-015E-3234594ED1E7}"/>
              </a:ext>
            </a:extLst>
          </p:cNvPr>
          <p:cNvSpPr/>
          <p:nvPr/>
        </p:nvSpPr>
        <p:spPr>
          <a:xfrm rot="16200000">
            <a:off x="-1080000" y="5058000"/>
            <a:ext cx="2160000" cy="1440000"/>
          </a:xfrm>
          <a:prstGeom prst="homePlat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CuadroTexto 3">
            <a:extLst>
              <a:ext uri="{FF2B5EF4-FFF2-40B4-BE49-F238E27FC236}">
                <a16:creationId xmlns:a16="http://schemas.microsoft.com/office/drawing/2014/main" id="{5A248A17-0574-AA96-D07D-AE09BE07F191}"/>
              </a:ext>
            </a:extLst>
          </p:cNvPr>
          <p:cNvSpPr txBox="1"/>
          <p:nvPr/>
        </p:nvSpPr>
        <p:spPr>
          <a:xfrm>
            <a:off x="0" y="313052"/>
            <a:ext cx="12192000" cy="523220"/>
          </a:xfrm>
          <a:prstGeom prst="rect">
            <a:avLst/>
          </a:prstGeom>
          <a:noFill/>
          <a:ln>
            <a:solidFill>
              <a:schemeClr val="accent1">
                <a:lumMod val="50000"/>
              </a:schemeClr>
            </a:solidFill>
          </a:ln>
        </p:spPr>
        <p:txBody>
          <a:bodyPr wrap="square" rtlCol="0">
            <a:spAutoFit/>
          </a:bodyPr>
          <a:lstStyle/>
          <a:p>
            <a:pPr algn="ctr"/>
            <a:r>
              <a:rPr lang="en-GB" sz="2800" b="1" noProof="0" dirty="0">
                <a:solidFill>
                  <a:schemeClr val="accent1">
                    <a:lumMod val="50000"/>
                  </a:schemeClr>
                </a:solidFill>
              </a:rPr>
              <a:t>1.3. Curricular and extracurricular enrichment                    </a:t>
            </a:r>
            <a:r>
              <a:rPr lang="en-GB" sz="2800" b="1" noProof="0" dirty="0">
                <a:solidFill>
                  <a:schemeClr val="bg1"/>
                </a:solidFill>
              </a:rPr>
              <a:t>s</a:t>
            </a:r>
            <a:endParaRPr lang="en-GB" sz="2800" noProof="0" dirty="0">
              <a:solidFill>
                <a:schemeClr val="bg1"/>
              </a:solidFill>
            </a:endParaRPr>
          </a:p>
        </p:txBody>
      </p:sp>
      <p:sp>
        <p:nvSpPr>
          <p:cNvPr id="5" name="Rectángulo 4">
            <a:extLst>
              <a:ext uri="{FF2B5EF4-FFF2-40B4-BE49-F238E27FC236}">
                <a16:creationId xmlns:a16="http://schemas.microsoft.com/office/drawing/2014/main" id="{E7AE0FB1-8B28-2E83-2692-0A19D14A2BA8}"/>
              </a:ext>
            </a:extLst>
          </p:cNvPr>
          <p:cNvSpPr/>
          <p:nvPr/>
        </p:nvSpPr>
        <p:spPr>
          <a:xfrm>
            <a:off x="903506" y="1883446"/>
            <a:ext cx="3677011" cy="3453063"/>
          </a:xfrm>
          <a:prstGeom prst="rect">
            <a:avLst/>
          </a:prstGeom>
          <a:solidFill>
            <a:schemeClr val="accent4">
              <a:lumMod val="20000"/>
              <a:lumOff val="80000"/>
            </a:schemeClr>
          </a:solidFill>
          <a:ln>
            <a:solidFill>
              <a:srgbClr val="1161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noProof="0" dirty="0">
                <a:solidFill>
                  <a:srgbClr val="0D4175"/>
                </a:solidFill>
              </a:rPr>
              <a:t>ENRICHMENT</a:t>
            </a:r>
          </a:p>
          <a:p>
            <a:pPr algn="ctr"/>
            <a:endParaRPr lang="en-GB" sz="1000" noProof="0" dirty="0">
              <a:solidFill>
                <a:srgbClr val="0D4175"/>
              </a:solidFill>
            </a:endParaRPr>
          </a:p>
          <a:p>
            <a:pPr algn="ctr"/>
            <a:r>
              <a:rPr lang="en-GB" sz="1600" noProof="0" dirty="0">
                <a:solidFill>
                  <a:srgbClr val="0D4175"/>
                </a:solidFill>
                <a:sym typeface="Symbol" panose="05050102010706020507" pitchFamily="18" charset="2"/>
              </a:rPr>
              <a:t></a:t>
            </a:r>
            <a:endParaRPr lang="en-GB" sz="1600" noProof="0" dirty="0">
              <a:solidFill>
                <a:srgbClr val="0D4175"/>
              </a:solidFill>
            </a:endParaRPr>
          </a:p>
          <a:p>
            <a:pPr algn="ctr"/>
            <a:endParaRPr lang="en-GB" sz="1000" noProof="0" dirty="0">
              <a:solidFill>
                <a:srgbClr val="0D4175"/>
              </a:solidFill>
            </a:endParaRPr>
          </a:p>
          <a:p>
            <a:pPr algn="ctr"/>
            <a:r>
              <a:rPr lang="en-GB" sz="1600" noProof="0" dirty="0">
                <a:solidFill>
                  <a:schemeClr val="tx1"/>
                </a:solidFill>
              </a:rPr>
              <a:t>Strengthen the application of interdisciplinary methodologies</a:t>
            </a:r>
          </a:p>
          <a:p>
            <a:pPr algn="ctr"/>
            <a:endParaRPr lang="en-GB" sz="1000" noProof="0" dirty="0">
              <a:solidFill>
                <a:schemeClr val="tx1"/>
              </a:solidFill>
            </a:endParaRPr>
          </a:p>
          <a:p>
            <a:pPr algn="ctr"/>
            <a:r>
              <a:rPr lang="en-GB" sz="1600" noProof="0" dirty="0">
                <a:solidFill>
                  <a:schemeClr val="tx1"/>
                </a:solidFill>
              </a:rPr>
              <a:t>Encourage the expression of high potential and promote well-being</a:t>
            </a:r>
          </a:p>
          <a:p>
            <a:pPr algn="ctr"/>
            <a:endParaRPr lang="en-GB" sz="1000" noProof="0" dirty="0">
              <a:solidFill>
                <a:schemeClr val="tx1"/>
              </a:solidFill>
            </a:endParaRPr>
          </a:p>
          <a:p>
            <a:pPr algn="ctr"/>
            <a:r>
              <a:rPr lang="en-GB" sz="1600" noProof="0" dirty="0">
                <a:solidFill>
                  <a:schemeClr val="tx1"/>
                </a:solidFill>
              </a:rPr>
              <a:t>Create novel products</a:t>
            </a:r>
          </a:p>
          <a:p>
            <a:pPr algn="ctr"/>
            <a:endParaRPr lang="en-GB" sz="1000" noProof="0" dirty="0">
              <a:solidFill>
                <a:schemeClr val="tx1"/>
              </a:solidFill>
            </a:endParaRPr>
          </a:p>
          <a:p>
            <a:pPr algn="ctr"/>
            <a:r>
              <a:rPr lang="en-GB" sz="1600" noProof="0" dirty="0">
                <a:solidFill>
                  <a:schemeClr val="tx1"/>
                </a:solidFill>
              </a:rPr>
              <a:t>(</a:t>
            </a:r>
            <a:r>
              <a:rPr lang="en-GB" sz="1600" b="1" noProof="0" dirty="0">
                <a:solidFill>
                  <a:schemeClr val="tx1"/>
                </a:solidFill>
              </a:rPr>
              <a:t>Brigandi, 2019</a:t>
            </a:r>
            <a:r>
              <a:rPr lang="en-GB" sz="1600" noProof="0" dirty="0">
                <a:solidFill>
                  <a:schemeClr val="tx1"/>
                </a:solidFill>
              </a:rPr>
              <a:t>)</a:t>
            </a:r>
          </a:p>
        </p:txBody>
      </p:sp>
      <p:sp>
        <p:nvSpPr>
          <p:cNvPr id="6" name="Flecha: a la derecha con muesca 5">
            <a:extLst>
              <a:ext uri="{FF2B5EF4-FFF2-40B4-BE49-F238E27FC236}">
                <a16:creationId xmlns:a16="http://schemas.microsoft.com/office/drawing/2014/main" id="{950607EA-87EE-8596-399E-A6C276C32B90}"/>
              </a:ext>
            </a:extLst>
          </p:cNvPr>
          <p:cNvSpPr/>
          <p:nvPr/>
        </p:nvSpPr>
        <p:spPr>
          <a:xfrm>
            <a:off x="5250766" y="2972302"/>
            <a:ext cx="1690468" cy="1275348"/>
          </a:xfrm>
          <a:prstGeom prst="notchedRightArrow">
            <a:avLst/>
          </a:prstGeom>
          <a:solidFill>
            <a:srgbClr val="0D4175"/>
          </a:solidFill>
          <a:ln>
            <a:solidFill>
              <a:srgbClr val="0D41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7" name="Rectángulo 6">
            <a:extLst>
              <a:ext uri="{FF2B5EF4-FFF2-40B4-BE49-F238E27FC236}">
                <a16:creationId xmlns:a16="http://schemas.microsoft.com/office/drawing/2014/main" id="{56073B86-036F-8BBB-87C3-0D7068DE93BB}"/>
              </a:ext>
            </a:extLst>
          </p:cNvPr>
          <p:cNvSpPr/>
          <p:nvPr/>
        </p:nvSpPr>
        <p:spPr>
          <a:xfrm>
            <a:off x="7611483" y="1883445"/>
            <a:ext cx="3677011" cy="3453063"/>
          </a:xfrm>
          <a:prstGeom prst="rect">
            <a:avLst/>
          </a:prstGeom>
          <a:solidFill>
            <a:schemeClr val="accent4">
              <a:lumMod val="20000"/>
              <a:lumOff val="80000"/>
            </a:schemeClr>
          </a:solidFill>
          <a:ln>
            <a:solidFill>
              <a:srgbClr val="1161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noProof="0" dirty="0">
                <a:solidFill>
                  <a:srgbClr val="0D4175"/>
                </a:solidFill>
              </a:rPr>
              <a:t>OBJECTIVE</a:t>
            </a:r>
          </a:p>
          <a:p>
            <a:pPr algn="ctr"/>
            <a:endParaRPr lang="en-GB" sz="1000" b="1" noProof="0" dirty="0">
              <a:solidFill>
                <a:srgbClr val="0D4175"/>
              </a:solidFill>
            </a:endParaRPr>
          </a:p>
          <a:p>
            <a:pPr algn="ctr"/>
            <a:r>
              <a:rPr lang="en-GB" sz="1600" noProof="0" dirty="0">
                <a:solidFill>
                  <a:srgbClr val="0D4175"/>
                </a:solidFill>
                <a:sym typeface="Symbol" panose="05050102010706020507" pitchFamily="18" charset="2"/>
              </a:rPr>
              <a:t></a:t>
            </a:r>
            <a:endParaRPr lang="en-GB" sz="1600" noProof="0" dirty="0">
              <a:solidFill>
                <a:srgbClr val="0D4175"/>
              </a:solidFill>
            </a:endParaRPr>
          </a:p>
          <a:p>
            <a:pPr algn="ctr"/>
            <a:endParaRPr lang="en-GB" sz="1000" noProof="0" dirty="0">
              <a:solidFill>
                <a:schemeClr val="tx1"/>
              </a:solidFill>
            </a:endParaRPr>
          </a:p>
          <a:p>
            <a:pPr algn="ctr"/>
            <a:r>
              <a:rPr lang="en-GB" sz="1600" b="1" noProof="0" dirty="0">
                <a:solidFill>
                  <a:schemeClr val="tx1"/>
                </a:solidFill>
              </a:rPr>
              <a:t>To analyse the current state of enrichment </a:t>
            </a:r>
            <a:r>
              <a:rPr lang="en-GB" sz="1600" noProof="0" dirty="0">
                <a:solidFill>
                  <a:schemeClr val="tx1"/>
                </a:solidFill>
              </a:rPr>
              <a:t>programmes and partial enrichment globally, and their </a:t>
            </a:r>
            <a:r>
              <a:rPr lang="en-GB" sz="1600" b="1" noProof="0" dirty="0">
                <a:solidFill>
                  <a:schemeClr val="tx1"/>
                </a:solidFill>
              </a:rPr>
              <a:t>effects </a:t>
            </a:r>
            <a:r>
              <a:rPr lang="en-GB" sz="1600" noProof="0" dirty="0">
                <a:solidFill>
                  <a:schemeClr val="tx1"/>
                </a:solidFill>
              </a:rPr>
              <a:t>on the </a:t>
            </a:r>
            <a:r>
              <a:rPr lang="en-GB" sz="1600" b="1" noProof="0" dirty="0">
                <a:solidFill>
                  <a:schemeClr val="tx1"/>
                </a:solidFill>
              </a:rPr>
              <a:t>cognitive, academic, </a:t>
            </a:r>
            <a:r>
              <a:rPr lang="en-GB" sz="1600" noProof="0" dirty="0">
                <a:solidFill>
                  <a:schemeClr val="tx1"/>
                </a:solidFill>
              </a:rPr>
              <a:t>and</a:t>
            </a:r>
            <a:r>
              <a:rPr lang="en-GB" sz="1600" b="1" noProof="0" dirty="0">
                <a:solidFill>
                  <a:schemeClr val="tx1"/>
                </a:solidFill>
              </a:rPr>
              <a:t> socioemotional development of learners with HIA</a:t>
            </a:r>
          </a:p>
        </p:txBody>
      </p:sp>
      <p:pic>
        <p:nvPicPr>
          <p:cNvPr id="8" name="Imagen 7">
            <a:extLst>
              <a:ext uri="{FF2B5EF4-FFF2-40B4-BE49-F238E27FC236}">
                <a16:creationId xmlns:a16="http://schemas.microsoft.com/office/drawing/2014/main" id="{04837C63-E098-1774-842D-0B25F1CB3D5A}"/>
              </a:ext>
            </a:extLst>
          </p:cNvPr>
          <p:cNvPicPr>
            <a:picLocks noChangeAspect="1"/>
          </p:cNvPicPr>
          <p:nvPr/>
        </p:nvPicPr>
        <p:blipFill>
          <a:blip r:embed="rId2">
            <a:duotone>
              <a:schemeClr val="accent1">
                <a:shade val="45000"/>
                <a:satMod val="135000"/>
              </a:schemeClr>
              <a:prstClr val="white"/>
            </a:duotone>
          </a:blip>
          <a:stretch>
            <a:fillRect/>
          </a:stretch>
        </p:blipFill>
        <p:spPr>
          <a:xfrm>
            <a:off x="5522494" y="4650504"/>
            <a:ext cx="1147011" cy="1147011"/>
          </a:xfrm>
          <a:prstGeom prst="rect">
            <a:avLst/>
          </a:prstGeom>
        </p:spPr>
      </p:pic>
      <p:sp>
        <p:nvSpPr>
          <p:cNvPr id="9" name="CuadroTexto 8">
            <a:extLst>
              <a:ext uri="{FF2B5EF4-FFF2-40B4-BE49-F238E27FC236}">
                <a16:creationId xmlns:a16="http://schemas.microsoft.com/office/drawing/2014/main" id="{F5B5DEA2-D6CD-BFB5-8959-6A54FF721DA6}"/>
              </a:ext>
            </a:extLst>
          </p:cNvPr>
          <p:cNvSpPr txBox="1"/>
          <p:nvPr/>
        </p:nvSpPr>
        <p:spPr>
          <a:xfrm>
            <a:off x="9052745" y="427080"/>
            <a:ext cx="3183564" cy="307777"/>
          </a:xfrm>
          <a:prstGeom prst="rect">
            <a:avLst/>
          </a:prstGeom>
          <a:noFill/>
        </p:spPr>
        <p:txBody>
          <a:bodyPr wrap="none" rtlCol="0">
            <a:spAutoFit/>
          </a:bodyPr>
          <a:lstStyle/>
          <a:p>
            <a:r>
              <a:rPr lang="es-ES" sz="1400" b="1" dirty="0"/>
              <a:t>(Lería-Ugarte &amp; Sastre-Riba, in Press)</a:t>
            </a:r>
          </a:p>
        </p:txBody>
      </p:sp>
    </p:spTree>
    <p:extLst>
      <p:ext uri="{BB962C8B-B14F-4D97-AF65-F5344CB8AC3E}">
        <p14:creationId xmlns:p14="http://schemas.microsoft.com/office/powerpoint/2010/main" val="6432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7B988-19F2-2192-539D-11B474069EE4}"/>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DBEDD3A6-7C19-E0EA-6005-F8FD7C5BE44E}"/>
              </a:ext>
            </a:extLst>
          </p:cNvPr>
          <p:cNvSpPr txBox="1"/>
          <p:nvPr/>
        </p:nvSpPr>
        <p:spPr>
          <a:xfrm>
            <a:off x="11644425" y="6386699"/>
            <a:ext cx="369011" cy="369332"/>
          </a:xfrm>
          <a:prstGeom prst="rect">
            <a:avLst/>
          </a:prstGeom>
          <a:noFill/>
        </p:spPr>
        <p:txBody>
          <a:bodyPr wrap="square" rtlCol="0">
            <a:spAutoFit/>
          </a:bodyPr>
          <a:lstStyle/>
          <a:p>
            <a:pPr algn="ctr"/>
            <a:r>
              <a:rPr lang="en-GB" noProof="0" dirty="0">
                <a:solidFill>
                  <a:schemeClr val="tx2">
                    <a:lumMod val="75000"/>
                    <a:lumOff val="25000"/>
                  </a:schemeClr>
                </a:solidFill>
              </a:rPr>
              <a:t>6</a:t>
            </a:r>
            <a:endParaRPr lang="en-GB" sz="4400" noProof="0" dirty="0">
              <a:solidFill>
                <a:schemeClr val="tx2">
                  <a:lumMod val="75000"/>
                  <a:lumOff val="25000"/>
                </a:schemeClr>
              </a:solidFill>
            </a:endParaRPr>
          </a:p>
        </p:txBody>
      </p:sp>
      <p:sp>
        <p:nvSpPr>
          <p:cNvPr id="3" name="Flecha: pentágono 2">
            <a:extLst>
              <a:ext uri="{FF2B5EF4-FFF2-40B4-BE49-F238E27FC236}">
                <a16:creationId xmlns:a16="http://schemas.microsoft.com/office/drawing/2014/main" id="{0139C177-C89B-FEC3-49EB-30CFC01B8DEF}"/>
              </a:ext>
            </a:extLst>
          </p:cNvPr>
          <p:cNvSpPr/>
          <p:nvPr/>
        </p:nvSpPr>
        <p:spPr>
          <a:xfrm rot="16200000">
            <a:off x="-1080000" y="5058000"/>
            <a:ext cx="2160000" cy="1440000"/>
          </a:xfrm>
          <a:prstGeom prst="homePlat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CuadroTexto 3">
            <a:extLst>
              <a:ext uri="{FF2B5EF4-FFF2-40B4-BE49-F238E27FC236}">
                <a16:creationId xmlns:a16="http://schemas.microsoft.com/office/drawing/2014/main" id="{4EA694F0-A5E8-E6D7-7856-51571853A77D}"/>
              </a:ext>
            </a:extLst>
          </p:cNvPr>
          <p:cNvSpPr txBox="1"/>
          <p:nvPr/>
        </p:nvSpPr>
        <p:spPr>
          <a:xfrm>
            <a:off x="0" y="313052"/>
            <a:ext cx="12192000" cy="523220"/>
          </a:xfrm>
          <a:prstGeom prst="rect">
            <a:avLst/>
          </a:prstGeom>
          <a:noFill/>
          <a:ln>
            <a:solidFill>
              <a:schemeClr val="accent1">
                <a:lumMod val="50000"/>
              </a:schemeClr>
            </a:solidFill>
          </a:ln>
        </p:spPr>
        <p:txBody>
          <a:bodyPr wrap="square" rtlCol="0">
            <a:spAutoFit/>
          </a:bodyPr>
          <a:lstStyle/>
          <a:p>
            <a:pPr algn="ctr"/>
            <a:r>
              <a:rPr lang="en-GB" sz="2800" b="1" noProof="0" dirty="0">
                <a:solidFill>
                  <a:schemeClr val="accent1">
                    <a:lumMod val="50000"/>
                  </a:schemeClr>
                </a:solidFill>
              </a:rPr>
              <a:t>1.4. Method</a:t>
            </a:r>
            <a:endParaRPr lang="en-GB" sz="2800" noProof="0" dirty="0">
              <a:solidFill>
                <a:schemeClr val="accent1">
                  <a:lumMod val="50000"/>
                </a:schemeClr>
              </a:solidFill>
            </a:endParaRPr>
          </a:p>
        </p:txBody>
      </p:sp>
      <p:pic>
        <p:nvPicPr>
          <p:cNvPr id="10" name="Imagen 9">
            <a:extLst>
              <a:ext uri="{FF2B5EF4-FFF2-40B4-BE49-F238E27FC236}">
                <a16:creationId xmlns:a16="http://schemas.microsoft.com/office/drawing/2014/main" id="{393D695A-9384-8894-621B-1B578A9763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7214" y="1511300"/>
            <a:ext cx="4541475" cy="4680000"/>
          </a:xfrm>
          <a:prstGeom prst="rect">
            <a:avLst/>
          </a:prstGeom>
        </p:spPr>
      </p:pic>
      <p:sp>
        <p:nvSpPr>
          <p:cNvPr id="5" name="CuadroTexto 4">
            <a:extLst>
              <a:ext uri="{FF2B5EF4-FFF2-40B4-BE49-F238E27FC236}">
                <a16:creationId xmlns:a16="http://schemas.microsoft.com/office/drawing/2014/main" id="{5B5DD8B9-DA69-B98C-E2A0-A426F1922AE0}"/>
              </a:ext>
            </a:extLst>
          </p:cNvPr>
          <p:cNvSpPr txBox="1"/>
          <p:nvPr/>
        </p:nvSpPr>
        <p:spPr>
          <a:xfrm>
            <a:off x="673398" y="1149716"/>
            <a:ext cx="4788747" cy="923330"/>
          </a:xfrm>
          <a:prstGeom prst="rect">
            <a:avLst/>
          </a:prstGeom>
          <a:noFill/>
        </p:spPr>
        <p:txBody>
          <a:bodyPr wrap="none" rtlCol="0">
            <a:spAutoFit/>
          </a:bodyPr>
          <a:lstStyle/>
          <a:p>
            <a:pPr marL="285750" indent="-285750">
              <a:spcAft>
                <a:spcPts val="600"/>
              </a:spcAft>
              <a:buClr>
                <a:srgbClr val="116198"/>
              </a:buClr>
              <a:buFont typeface="Wingdings" panose="05000000000000000000" pitchFamily="2" charset="2"/>
              <a:buChar char="q"/>
            </a:pPr>
            <a:r>
              <a:rPr lang="en-GB" sz="1600" b="1" noProof="0" dirty="0">
                <a:solidFill>
                  <a:srgbClr val="0D4175"/>
                </a:solidFill>
              </a:rPr>
              <a:t>Systematic review</a:t>
            </a:r>
            <a:r>
              <a:rPr lang="en-GB" sz="1600" noProof="0" dirty="0"/>
              <a:t>: 11/24 - 12/24</a:t>
            </a:r>
          </a:p>
          <a:p>
            <a:pPr marL="742950" lvl="1" indent="-285750">
              <a:spcAft>
                <a:spcPts val="600"/>
              </a:spcAft>
              <a:buClr>
                <a:srgbClr val="116198"/>
              </a:buClr>
              <a:buFont typeface="Courier New" panose="02070309020205020404" pitchFamily="49" charset="0"/>
              <a:buChar char="o"/>
            </a:pPr>
            <a:r>
              <a:rPr lang="en-GB" sz="1400" noProof="0" dirty="0"/>
              <a:t>Repetition of data extraction: 09/25 - 12/25</a:t>
            </a:r>
          </a:p>
          <a:p>
            <a:pPr marL="742950" lvl="1" indent="-285750">
              <a:spcAft>
                <a:spcPts val="600"/>
              </a:spcAft>
              <a:buClr>
                <a:srgbClr val="116198"/>
              </a:buClr>
              <a:buFont typeface="Courier New" panose="02070309020205020404" pitchFamily="49" charset="0"/>
              <a:buChar char="o"/>
            </a:pPr>
            <a:r>
              <a:rPr lang="en-GB" sz="1400" b="1" i="1" noProof="0" dirty="0">
                <a:solidFill>
                  <a:srgbClr val="0D4175"/>
                </a:solidFill>
              </a:rPr>
              <a:t>kc</a:t>
            </a:r>
            <a:r>
              <a:rPr lang="en-GB" sz="1400" noProof="0" dirty="0"/>
              <a:t> = 0.851 (high level of intra-observer agreement)</a:t>
            </a:r>
          </a:p>
        </p:txBody>
      </p:sp>
      <p:sp>
        <p:nvSpPr>
          <p:cNvPr id="9" name="CuadroTexto 8">
            <a:extLst>
              <a:ext uri="{FF2B5EF4-FFF2-40B4-BE49-F238E27FC236}">
                <a16:creationId xmlns:a16="http://schemas.microsoft.com/office/drawing/2014/main" id="{2E68D156-385E-D922-32D1-8744B9D4951A}"/>
              </a:ext>
            </a:extLst>
          </p:cNvPr>
          <p:cNvSpPr txBox="1"/>
          <p:nvPr/>
        </p:nvSpPr>
        <p:spPr>
          <a:xfrm>
            <a:off x="865901" y="2174737"/>
            <a:ext cx="6351313" cy="2616101"/>
          </a:xfrm>
          <a:prstGeom prst="rect">
            <a:avLst/>
          </a:prstGeom>
          <a:noFill/>
        </p:spPr>
        <p:txBody>
          <a:bodyPr wrap="square" rtlCol="0">
            <a:spAutoFit/>
          </a:bodyPr>
          <a:lstStyle/>
          <a:p>
            <a:pPr marL="285750" indent="-285750">
              <a:spcAft>
                <a:spcPts val="600"/>
              </a:spcAft>
              <a:buClr>
                <a:srgbClr val="116198"/>
              </a:buClr>
              <a:buFont typeface="Wingdings" panose="05000000000000000000" pitchFamily="2" charset="2"/>
              <a:buChar char="q"/>
            </a:pPr>
            <a:r>
              <a:rPr lang="en-GB" sz="1400" b="1" noProof="0" dirty="0">
                <a:solidFill>
                  <a:srgbClr val="0D4175"/>
                </a:solidFill>
              </a:rPr>
              <a:t>Inclusion and exclusion criteria</a:t>
            </a:r>
            <a:r>
              <a:rPr lang="en-GB" sz="1400" noProof="0" dirty="0"/>
              <a:t>:</a:t>
            </a:r>
            <a:endParaRPr lang="en-GB" sz="1400" dirty="0"/>
          </a:p>
          <a:p>
            <a:pPr marL="352425" lvl="1" indent="-168275">
              <a:spcAft>
                <a:spcPts val="600"/>
              </a:spcAft>
              <a:buClr>
                <a:srgbClr val="116198"/>
              </a:buClr>
              <a:buFont typeface="+mj-lt"/>
              <a:buAutoNum type="arabicPeriod"/>
            </a:pPr>
            <a:r>
              <a:rPr lang="en-GB" sz="1100" dirty="0"/>
              <a:t>Be empirical in nature.</a:t>
            </a:r>
          </a:p>
          <a:p>
            <a:pPr marL="352425" lvl="1" indent="-168275">
              <a:spcAft>
                <a:spcPts val="600"/>
              </a:spcAft>
              <a:buClr>
                <a:srgbClr val="116198"/>
              </a:buClr>
              <a:buFont typeface="+mj-lt"/>
              <a:buAutoNum type="arabicPeriod"/>
            </a:pPr>
            <a:r>
              <a:rPr lang="en-GB" sz="1100" noProof="0" dirty="0"/>
              <a:t>Involve two groups of learners (experimental and control) or one group with pre-post measures.</a:t>
            </a:r>
          </a:p>
          <a:p>
            <a:pPr marL="352425" lvl="1" indent="-168275">
              <a:spcAft>
                <a:spcPts val="600"/>
              </a:spcAft>
              <a:buClr>
                <a:srgbClr val="116198"/>
              </a:buClr>
              <a:buFont typeface="+mj-lt"/>
              <a:buAutoNum type="arabicPeriod"/>
            </a:pPr>
            <a:r>
              <a:rPr lang="en-GB" sz="1100" dirty="0"/>
              <a:t>Cover the age range corresponding to K-12.</a:t>
            </a:r>
          </a:p>
          <a:p>
            <a:pPr marL="352425" lvl="1" indent="-168275">
              <a:spcAft>
                <a:spcPts val="600"/>
              </a:spcAft>
              <a:buClr>
                <a:srgbClr val="116198"/>
              </a:buClr>
              <a:buFont typeface="+mj-lt"/>
              <a:buAutoNum type="arabicPeriod"/>
            </a:pPr>
            <a:r>
              <a:rPr lang="en-GB" sz="1100" noProof="0" dirty="0"/>
              <a:t>Regarding the enrichment program: (a) include curricular or extracurricular enrichment strategies, and (b) exclude educational intervention programs based entirely on acceleration.</a:t>
            </a:r>
          </a:p>
          <a:p>
            <a:pPr marL="352425" lvl="1" indent="-168275">
              <a:spcAft>
                <a:spcPts val="600"/>
              </a:spcAft>
              <a:buClr>
                <a:srgbClr val="116198"/>
              </a:buClr>
              <a:buFont typeface="+mj-lt"/>
              <a:buAutoNum type="arabicPeriod"/>
            </a:pPr>
            <a:r>
              <a:rPr lang="en-GB" sz="1100" dirty="0"/>
              <a:t>Monitor any of the following indicators: cognitive development, academic achievement, and socioemotional development.</a:t>
            </a:r>
          </a:p>
          <a:p>
            <a:pPr marL="352425" lvl="1" indent="-168275">
              <a:spcAft>
                <a:spcPts val="600"/>
              </a:spcAft>
              <a:buClr>
                <a:srgbClr val="116198"/>
              </a:buClr>
              <a:buFont typeface="+mj-lt"/>
              <a:buAutoNum type="arabicPeriod"/>
            </a:pPr>
            <a:r>
              <a:rPr lang="en-GB" sz="1100" noProof="0" dirty="0"/>
              <a:t>Provide the appropriate statistical data </a:t>
            </a:r>
            <a:r>
              <a:rPr lang="en-GB" sz="1100" dirty="0"/>
              <a:t>to calculate the effect size.</a:t>
            </a:r>
          </a:p>
          <a:p>
            <a:pPr marL="352425" lvl="1" indent="-168275">
              <a:spcAft>
                <a:spcPts val="600"/>
              </a:spcAft>
              <a:buClr>
                <a:srgbClr val="116198"/>
              </a:buClr>
              <a:buFont typeface="+mj-lt"/>
              <a:buAutoNum type="arabicPeriod"/>
            </a:pPr>
            <a:r>
              <a:rPr lang="en-GB" sz="1100" dirty="0"/>
              <a:t>Be published in an English or Spanish-language journal indexed in JCR or SJR metrics.</a:t>
            </a:r>
          </a:p>
          <a:p>
            <a:pPr marL="352425" lvl="1" indent="-168275">
              <a:spcAft>
                <a:spcPts val="600"/>
              </a:spcAft>
              <a:buClr>
                <a:srgbClr val="116198"/>
              </a:buClr>
              <a:buFont typeface="+mj-lt"/>
              <a:buAutoNum type="arabicPeriod"/>
            </a:pPr>
            <a:r>
              <a:rPr lang="en-GB" sz="1100" noProof="0" dirty="0"/>
              <a:t>Be </a:t>
            </a:r>
            <a:r>
              <a:rPr lang="en-GB" sz="1100" dirty="0"/>
              <a:t>published between 2010 and 2025.</a:t>
            </a:r>
            <a:endParaRPr lang="en-GB" sz="1100" noProof="0" dirty="0"/>
          </a:p>
        </p:txBody>
      </p:sp>
      <p:sp>
        <p:nvSpPr>
          <p:cNvPr id="6" name="CuadroTexto 5">
            <a:extLst>
              <a:ext uri="{FF2B5EF4-FFF2-40B4-BE49-F238E27FC236}">
                <a16:creationId xmlns:a16="http://schemas.microsoft.com/office/drawing/2014/main" id="{B457C755-7E54-35CC-8905-9D9730D4EB35}"/>
              </a:ext>
            </a:extLst>
          </p:cNvPr>
          <p:cNvSpPr txBox="1"/>
          <p:nvPr/>
        </p:nvSpPr>
        <p:spPr>
          <a:xfrm>
            <a:off x="8988577" y="427080"/>
            <a:ext cx="3183564" cy="307777"/>
          </a:xfrm>
          <a:prstGeom prst="rect">
            <a:avLst/>
          </a:prstGeom>
          <a:noFill/>
        </p:spPr>
        <p:txBody>
          <a:bodyPr wrap="none" rtlCol="0">
            <a:spAutoFit/>
          </a:bodyPr>
          <a:lstStyle/>
          <a:p>
            <a:r>
              <a:rPr lang="es-ES" sz="1400" b="1" dirty="0"/>
              <a:t>(Lería-Ugarte &amp; Sastre-Riba, in Press)</a:t>
            </a:r>
          </a:p>
        </p:txBody>
      </p:sp>
      <p:sp>
        <p:nvSpPr>
          <p:cNvPr id="7" name="CuadroTexto 6">
            <a:extLst>
              <a:ext uri="{FF2B5EF4-FFF2-40B4-BE49-F238E27FC236}">
                <a16:creationId xmlns:a16="http://schemas.microsoft.com/office/drawing/2014/main" id="{312A072F-00C2-03B7-ECB0-0F335B5670DB}"/>
              </a:ext>
            </a:extLst>
          </p:cNvPr>
          <p:cNvSpPr txBox="1"/>
          <p:nvPr/>
        </p:nvSpPr>
        <p:spPr>
          <a:xfrm>
            <a:off x="865901" y="4892529"/>
            <a:ext cx="5938947" cy="1785104"/>
          </a:xfrm>
          <a:prstGeom prst="rect">
            <a:avLst/>
          </a:prstGeom>
          <a:noFill/>
        </p:spPr>
        <p:txBody>
          <a:bodyPr wrap="square" rtlCol="0">
            <a:spAutoFit/>
          </a:bodyPr>
          <a:lstStyle/>
          <a:p>
            <a:pPr marL="285750" indent="-285750">
              <a:spcAft>
                <a:spcPts val="600"/>
              </a:spcAft>
              <a:buClr>
                <a:srgbClr val="116198"/>
              </a:buClr>
              <a:buFont typeface="Wingdings" panose="05000000000000000000" pitchFamily="2" charset="2"/>
              <a:buChar char="q"/>
            </a:pPr>
            <a:r>
              <a:rPr lang="en-GB" sz="1400" b="1" noProof="0" dirty="0">
                <a:solidFill>
                  <a:srgbClr val="0D4175"/>
                </a:solidFill>
              </a:rPr>
              <a:t>Meta-analyses</a:t>
            </a:r>
            <a:endParaRPr lang="en-GB" sz="1400" noProof="0" dirty="0"/>
          </a:p>
          <a:p>
            <a:pPr marL="800100" lvl="1" indent="-342900">
              <a:spcAft>
                <a:spcPts val="600"/>
              </a:spcAft>
              <a:buClr>
                <a:srgbClr val="116198"/>
              </a:buClr>
              <a:buAutoNum type="arabicPeriod"/>
            </a:pPr>
            <a:r>
              <a:rPr lang="en-GB" sz="1100" noProof="0" dirty="0"/>
              <a:t>Calculation of the effect size for each empirical study</a:t>
            </a:r>
          </a:p>
          <a:p>
            <a:pPr marL="800100" lvl="1" indent="-342900">
              <a:spcAft>
                <a:spcPts val="600"/>
              </a:spcAft>
              <a:buClr>
                <a:srgbClr val="116198"/>
              </a:buClr>
              <a:buAutoNum type="arabicPeriod"/>
            </a:pPr>
            <a:r>
              <a:rPr lang="en-GB" sz="1100" noProof="0" dirty="0"/>
              <a:t>Calculation of the pooled effect size and confidence interval</a:t>
            </a:r>
          </a:p>
          <a:p>
            <a:pPr marL="800100" lvl="1" indent="-342900">
              <a:spcAft>
                <a:spcPts val="600"/>
              </a:spcAft>
              <a:buClr>
                <a:srgbClr val="116198"/>
              </a:buClr>
              <a:buAutoNum type="arabicPeriod"/>
            </a:pPr>
            <a:r>
              <a:rPr lang="en-GB" sz="1100" noProof="0" dirty="0"/>
              <a:t>Assessment of empirical heterogeneity</a:t>
            </a:r>
          </a:p>
          <a:p>
            <a:pPr marL="800100" lvl="1" indent="-342900">
              <a:spcAft>
                <a:spcPts val="600"/>
              </a:spcAft>
              <a:buClr>
                <a:srgbClr val="116198"/>
              </a:buClr>
              <a:buAutoNum type="arabicPeriod"/>
            </a:pPr>
            <a:r>
              <a:rPr lang="en-GB" sz="1100" noProof="0" dirty="0"/>
              <a:t>Assessment of publication bias</a:t>
            </a:r>
          </a:p>
          <a:p>
            <a:pPr marL="800100" lvl="1" indent="-342900">
              <a:spcAft>
                <a:spcPts val="600"/>
              </a:spcAft>
              <a:buClr>
                <a:srgbClr val="116198"/>
              </a:buClr>
              <a:buAutoNum type="arabicPeriod"/>
            </a:pPr>
            <a:r>
              <a:rPr lang="en-GB" sz="1100" noProof="0" dirty="0"/>
              <a:t>Sensitivity analysis</a:t>
            </a:r>
          </a:p>
          <a:p>
            <a:pPr marL="800100" lvl="1" indent="-342900">
              <a:spcAft>
                <a:spcPts val="600"/>
              </a:spcAft>
              <a:buClr>
                <a:srgbClr val="116198"/>
              </a:buClr>
              <a:buFontTx/>
              <a:buAutoNum type="arabicPeriod"/>
            </a:pPr>
            <a:r>
              <a:rPr lang="en-GB" sz="1100" noProof="0" dirty="0"/>
              <a:t>Analysis of moderating variables</a:t>
            </a:r>
          </a:p>
        </p:txBody>
      </p:sp>
    </p:spTree>
    <p:extLst>
      <p:ext uri="{BB962C8B-B14F-4D97-AF65-F5344CB8AC3E}">
        <p14:creationId xmlns:p14="http://schemas.microsoft.com/office/powerpoint/2010/main" val="121417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F3914-3CEA-1DF8-E598-EB7B2E27F1FA}"/>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7958EBF7-38C9-EE97-9C0F-2F484CA6C56E}"/>
              </a:ext>
            </a:extLst>
          </p:cNvPr>
          <p:cNvSpPr txBox="1"/>
          <p:nvPr/>
        </p:nvSpPr>
        <p:spPr>
          <a:xfrm>
            <a:off x="11644425" y="6386699"/>
            <a:ext cx="369011" cy="369332"/>
          </a:xfrm>
          <a:prstGeom prst="rect">
            <a:avLst/>
          </a:prstGeom>
          <a:noFill/>
        </p:spPr>
        <p:txBody>
          <a:bodyPr wrap="square" rtlCol="0">
            <a:spAutoFit/>
          </a:bodyPr>
          <a:lstStyle/>
          <a:p>
            <a:pPr algn="ctr"/>
            <a:r>
              <a:rPr lang="en-GB" noProof="0" dirty="0">
                <a:solidFill>
                  <a:schemeClr val="tx2">
                    <a:lumMod val="75000"/>
                    <a:lumOff val="25000"/>
                  </a:schemeClr>
                </a:solidFill>
              </a:rPr>
              <a:t>7</a:t>
            </a:r>
            <a:endParaRPr lang="en-GB" sz="4400" noProof="0" dirty="0">
              <a:solidFill>
                <a:schemeClr val="tx2">
                  <a:lumMod val="75000"/>
                  <a:lumOff val="25000"/>
                </a:schemeClr>
              </a:solidFill>
            </a:endParaRPr>
          </a:p>
        </p:txBody>
      </p:sp>
      <p:sp>
        <p:nvSpPr>
          <p:cNvPr id="3" name="Flecha: pentágono 2">
            <a:extLst>
              <a:ext uri="{FF2B5EF4-FFF2-40B4-BE49-F238E27FC236}">
                <a16:creationId xmlns:a16="http://schemas.microsoft.com/office/drawing/2014/main" id="{BABC777B-3C1B-A887-0F42-E2146C342767}"/>
              </a:ext>
            </a:extLst>
          </p:cNvPr>
          <p:cNvSpPr/>
          <p:nvPr/>
        </p:nvSpPr>
        <p:spPr>
          <a:xfrm rot="16200000">
            <a:off x="-1080000" y="5058000"/>
            <a:ext cx="2160000" cy="1440000"/>
          </a:xfrm>
          <a:prstGeom prst="homePlat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CuadroTexto 3">
            <a:extLst>
              <a:ext uri="{FF2B5EF4-FFF2-40B4-BE49-F238E27FC236}">
                <a16:creationId xmlns:a16="http://schemas.microsoft.com/office/drawing/2014/main" id="{29BCD8BB-9F1B-F25D-C5D2-D9A12281D74C}"/>
              </a:ext>
            </a:extLst>
          </p:cNvPr>
          <p:cNvSpPr txBox="1"/>
          <p:nvPr/>
        </p:nvSpPr>
        <p:spPr>
          <a:xfrm>
            <a:off x="0" y="313052"/>
            <a:ext cx="12192000" cy="523220"/>
          </a:xfrm>
          <a:prstGeom prst="rect">
            <a:avLst/>
          </a:prstGeom>
          <a:noFill/>
          <a:ln>
            <a:solidFill>
              <a:schemeClr val="accent1">
                <a:lumMod val="50000"/>
              </a:schemeClr>
            </a:solidFill>
          </a:ln>
        </p:spPr>
        <p:txBody>
          <a:bodyPr wrap="square" rtlCol="0">
            <a:spAutoFit/>
          </a:bodyPr>
          <a:lstStyle/>
          <a:p>
            <a:pPr algn="ctr"/>
            <a:r>
              <a:rPr lang="en-GB" sz="2800" b="1" noProof="0" dirty="0">
                <a:solidFill>
                  <a:schemeClr val="accent1">
                    <a:lumMod val="50000"/>
                  </a:schemeClr>
                </a:solidFill>
              </a:rPr>
              <a:t>1.5. Results: the impact of enrichment programmes                               </a:t>
            </a:r>
            <a:r>
              <a:rPr lang="en-GB" sz="2800" b="1" noProof="0" dirty="0">
                <a:solidFill>
                  <a:schemeClr val="bg1"/>
                </a:solidFill>
              </a:rPr>
              <a:t>s</a:t>
            </a:r>
            <a:endParaRPr lang="en-GB" sz="2800" noProof="0" dirty="0">
              <a:solidFill>
                <a:schemeClr val="bg1"/>
              </a:solidFill>
            </a:endParaRPr>
          </a:p>
        </p:txBody>
      </p:sp>
      <p:grpSp>
        <p:nvGrpSpPr>
          <p:cNvPr id="30" name="Grupo 29">
            <a:extLst>
              <a:ext uri="{FF2B5EF4-FFF2-40B4-BE49-F238E27FC236}">
                <a16:creationId xmlns:a16="http://schemas.microsoft.com/office/drawing/2014/main" id="{68F2A46E-3DC7-F5C4-5C8D-9D2248CCDA7F}"/>
              </a:ext>
            </a:extLst>
          </p:cNvPr>
          <p:cNvGrpSpPr/>
          <p:nvPr/>
        </p:nvGrpSpPr>
        <p:grpSpPr>
          <a:xfrm>
            <a:off x="353568" y="977333"/>
            <a:ext cx="7247916" cy="540000"/>
            <a:chOff x="353568" y="977333"/>
            <a:chExt cx="7247916" cy="540000"/>
          </a:xfrm>
        </p:grpSpPr>
        <p:sp>
          <p:nvSpPr>
            <p:cNvPr id="5" name="Elipse 4">
              <a:extLst>
                <a:ext uri="{FF2B5EF4-FFF2-40B4-BE49-F238E27FC236}">
                  <a16:creationId xmlns:a16="http://schemas.microsoft.com/office/drawing/2014/main" id="{93B7F858-30B5-6BF7-2D6A-B1524E0DFE87}"/>
                </a:ext>
              </a:extLst>
            </p:cNvPr>
            <p:cNvSpPr/>
            <p:nvPr/>
          </p:nvSpPr>
          <p:spPr>
            <a:xfrm>
              <a:off x="353568" y="977333"/>
              <a:ext cx="540000" cy="540000"/>
            </a:xfrm>
            <a:prstGeom prst="ellipse">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noProof="0" dirty="0"/>
                <a:t>1</a:t>
              </a:r>
            </a:p>
          </p:txBody>
        </p:sp>
        <p:sp>
          <p:nvSpPr>
            <p:cNvPr id="8" name="CuadroTexto 7">
              <a:extLst>
                <a:ext uri="{FF2B5EF4-FFF2-40B4-BE49-F238E27FC236}">
                  <a16:creationId xmlns:a16="http://schemas.microsoft.com/office/drawing/2014/main" id="{0B70CC5A-7874-89E7-14BE-9917DDCFD615}"/>
                </a:ext>
              </a:extLst>
            </p:cNvPr>
            <p:cNvSpPr txBox="1"/>
            <p:nvPr/>
          </p:nvSpPr>
          <p:spPr>
            <a:xfrm>
              <a:off x="1038725" y="1062667"/>
              <a:ext cx="6562759" cy="369332"/>
            </a:xfrm>
            <a:prstGeom prst="rect">
              <a:avLst/>
            </a:prstGeom>
            <a:noFill/>
          </p:spPr>
          <p:txBody>
            <a:bodyPr wrap="none" rtlCol="0">
              <a:spAutoFit/>
            </a:bodyPr>
            <a:lstStyle/>
            <a:p>
              <a:pPr>
                <a:buClr>
                  <a:srgbClr val="116198"/>
                </a:buClr>
              </a:pPr>
              <a:r>
                <a:rPr lang="en-GB" noProof="0" dirty="0"/>
                <a:t>Each scientific record employs </a:t>
              </a:r>
              <a:r>
                <a:rPr lang="en-GB" b="1" noProof="0" dirty="0">
                  <a:solidFill>
                    <a:srgbClr val="0D4175"/>
                  </a:solidFill>
                </a:rPr>
                <a:t>different terminological criteria</a:t>
              </a:r>
              <a:endParaRPr lang="en-GB" noProof="0" dirty="0"/>
            </a:p>
          </p:txBody>
        </p:sp>
      </p:grpSp>
      <p:grpSp>
        <p:nvGrpSpPr>
          <p:cNvPr id="29" name="Grupo 28">
            <a:extLst>
              <a:ext uri="{FF2B5EF4-FFF2-40B4-BE49-F238E27FC236}">
                <a16:creationId xmlns:a16="http://schemas.microsoft.com/office/drawing/2014/main" id="{436679B4-8901-39ED-7A2C-BC3008A782E3}"/>
              </a:ext>
            </a:extLst>
          </p:cNvPr>
          <p:cNvGrpSpPr/>
          <p:nvPr/>
        </p:nvGrpSpPr>
        <p:grpSpPr>
          <a:xfrm>
            <a:off x="353568" y="1790710"/>
            <a:ext cx="10061063" cy="646331"/>
            <a:chOff x="353568" y="1635517"/>
            <a:chExt cx="10061063" cy="646331"/>
          </a:xfrm>
        </p:grpSpPr>
        <p:sp>
          <p:nvSpPr>
            <p:cNvPr id="6" name="Elipse 5">
              <a:extLst>
                <a:ext uri="{FF2B5EF4-FFF2-40B4-BE49-F238E27FC236}">
                  <a16:creationId xmlns:a16="http://schemas.microsoft.com/office/drawing/2014/main" id="{5B01959C-3280-A880-4BE8-E76762073211}"/>
                </a:ext>
              </a:extLst>
            </p:cNvPr>
            <p:cNvSpPr/>
            <p:nvPr/>
          </p:nvSpPr>
          <p:spPr>
            <a:xfrm>
              <a:off x="353568" y="1688682"/>
              <a:ext cx="540000" cy="540000"/>
            </a:xfrm>
            <a:prstGeom prst="ellipse">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noProof="0" dirty="0"/>
                <a:t>2</a:t>
              </a:r>
            </a:p>
          </p:txBody>
        </p:sp>
        <p:sp>
          <p:nvSpPr>
            <p:cNvPr id="9" name="CuadroTexto 8">
              <a:extLst>
                <a:ext uri="{FF2B5EF4-FFF2-40B4-BE49-F238E27FC236}">
                  <a16:creationId xmlns:a16="http://schemas.microsoft.com/office/drawing/2014/main" id="{49FC188E-3B26-C8D8-7C82-41B8BCFAC48B}"/>
                </a:ext>
              </a:extLst>
            </p:cNvPr>
            <p:cNvSpPr txBox="1"/>
            <p:nvPr/>
          </p:nvSpPr>
          <p:spPr>
            <a:xfrm>
              <a:off x="1038725" y="1635517"/>
              <a:ext cx="9375906" cy="646331"/>
            </a:xfrm>
            <a:prstGeom prst="rect">
              <a:avLst/>
            </a:prstGeom>
            <a:noFill/>
          </p:spPr>
          <p:txBody>
            <a:bodyPr wrap="square" rtlCol="0">
              <a:spAutoFit/>
            </a:bodyPr>
            <a:lstStyle/>
            <a:p>
              <a:pPr>
                <a:buClr>
                  <a:srgbClr val="116198"/>
                </a:buClr>
              </a:pPr>
              <a:r>
                <a:rPr lang="en-GB" noProof="0" dirty="0"/>
                <a:t>Distribution of effect sizes </a:t>
              </a:r>
              <a:r>
                <a:rPr lang="en-GB" noProof="0" dirty="0">
                  <a:sym typeface="Symbol" panose="05050102010706020507" pitchFamily="18" charset="2"/>
                </a:rPr>
                <a:t> </a:t>
              </a:r>
              <a:r>
                <a:rPr lang="en-GB" b="1" noProof="0" dirty="0">
                  <a:solidFill>
                    <a:srgbClr val="0D4175"/>
                  </a:solidFill>
                  <a:sym typeface="Symbol" panose="05050102010706020507" pitchFamily="18" charset="2"/>
                </a:rPr>
                <a:t>a tendency toward a positive effect of enrichment programs (total or partial)</a:t>
              </a:r>
              <a:r>
                <a:rPr lang="en-GB" b="1" noProof="0" dirty="0">
                  <a:sym typeface="Symbol" panose="05050102010706020507" pitchFamily="18" charset="2"/>
                </a:rPr>
                <a:t> </a:t>
              </a:r>
              <a:r>
                <a:rPr lang="en-GB" noProof="0" dirty="0">
                  <a:sym typeface="Symbol" panose="05050102010706020507" pitchFamily="18" charset="2"/>
                </a:rPr>
                <a:t>on the development of HIA learners</a:t>
              </a:r>
              <a:endParaRPr lang="en-GB" noProof="0" dirty="0"/>
            </a:p>
          </p:txBody>
        </p:sp>
      </p:grpSp>
      <p:grpSp>
        <p:nvGrpSpPr>
          <p:cNvPr id="28" name="Grupo 27">
            <a:extLst>
              <a:ext uri="{FF2B5EF4-FFF2-40B4-BE49-F238E27FC236}">
                <a16:creationId xmlns:a16="http://schemas.microsoft.com/office/drawing/2014/main" id="{78053ACC-6A2B-8B78-10C4-0DD2AAF2B3EA}"/>
              </a:ext>
            </a:extLst>
          </p:cNvPr>
          <p:cNvGrpSpPr/>
          <p:nvPr/>
        </p:nvGrpSpPr>
        <p:grpSpPr>
          <a:xfrm>
            <a:off x="353568" y="2710418"/>
            <a:ext cx="11290858" cy="646331"/>
            <a:chOff x="353568" y="2600175"/>
            <a:chExt cx="11290858" cy="646331"/>
          </a:xfrm>
        </p:grpSpPr>
        <p:sp>
          <p:nvSpPr>
            <p:cNvPr id="7" name="Elipse 6">
              <a:extLst>
                <a:ext uri="{FF2B5EF4-FFF2-40B4-BE49-F238E27FC236}">
                  <a16:creationId xmlns:a16="http://schemas.microsoft.com/office/drawing/2014/main" id="{FC6A3D74-7089-C8A0-8C2F-6385E314D45B}"/>
                </a:ext>
              </a:extLst>
            </p:cNvPr>
            <p:cNvSpPr/>
            <p:nvPr/>
          </p:nvSpPr>
          <p:spPr>
            <a:xfrm>
              <a:off x="353568" y="2653341"/>
              <a:ext cx="540000" cy="540000"/>
            </a:xfrm>
            <a:prstGeom prst="ellipse">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noProof="0" dirty="0"/>
                <a:t>3</a:t>
              </a:r>
            </a:p>
          </p:txBody>
        </p:sp>
        <p:sp>
          <p:nvSpPr>
            <p:cNvPr id="10" name="CuadroTexto 9">
              <a:extLst>
                <a:ext uri="{FF2B5EF4-FFF2-40B4-BE49-F238E27FC236}">
                  <a16:creationId xmlns:a16="http://schemas.microsoft.com/office/drawing/2014/main" id="{E847828F-C3F5-D2A2-0435-D462F0E21063}"/>
                </a:ext>
              </a:extLst>
            </p:cNvPr>
            <p:cNvSpPr txBox="1"/>
            <p:nvPr/>
          </p:nvSpPr>
          <p:spPr>
            <a:xfrm>
              <a:off x="1038725" y="2600175"/>
              <a:ext cx="10605701" cy="646331"/>
            </a:xfrm>
            <a:prstGeom prst="rect">
              <a:avLst/>
            </a:prstGeom>
            <a:noFill/>
          </p:spPr>
          <p:txBody>
            <a:bodyPr wrap="square" rtlCol="0">
              <a:spAutoFit/>
            </a:bodyPr>
            <a:lstStyle/>
            <a:p>
              <a:pPr>
                <a:buClr>
                  <a:srgbClr val="116198"/>
                </a:buClr>
              </a:pPr>
              <a:r>
                <a:rPr lang="en-GB" noProof="0" dirty="0"/>
                <a:t>The three meta-analyses demonstrated a </a:t>
              </a:r>
              <a:r>
                <a:rPr lang="en-GB" b="1" noProof="0" dirty="0">
                  <a:solidFill>
                    <a:srgbClr val="0D4175"/>
                  </a:solidFill>
                </a:rPr>
                <a:t>positive and significant effect (</a:t>
              </a:r>
              <a:r>
                <a:rPr lang="en-GB" b="1" i="1" noProof="0" dirty="0">
                  <a:solidFill>
                    <a:srgbClr val="0D4175"/>
                  </a:solidFill>
                </a:rPr>
                <a:t>p </a:t>
              </a:r>
              <a:r>
                <a:rPr lang="en-GB" b="1" noProof="0" dirty="0">
                  <a:solidFill>
                    <a:srgbClr val="0D4175"/>
                  </a:solidFill>
                </a:rPr>
                <a:t>&lt; 0.001) </a:t>
              </a:r>
              <a:r>
                <a:rPr lang="en-GB" noProof="0" dirty="0"/>
                <a:t>of the programmes</a:t>
              </a:r>
              <a:endParaRPr lang="en-GB" sz="1000" noProof="0" dirty="0"/>
            </a:p>
            <a:p>
              <a:pPr>
                <a:buClr>
                  <a:srgbClr val="116198"/>
                </a:buClr>
              </a:pPr>
              <a:r>
                <a:rPr lang="en-GB" noProof="0" dirty="0"/>
                <a:t>The </a:t>
              </a:r>
              <a:r>
                <a:rPr lang="en-GB" b="1" noProof="0" dirty="0">
                  <a:solidFill>
                    <a:srgbClr val="0D4175"/>
                  </a:solidFill>
                </a:rPr>
                <a:t>nature</a:t>
              </a:r>
              <a:r>
                <a:rPr lang="en-GB" noProof="0" dirty="0"/>
                <a:t> of the studies </a:t>
              </a:r>
              <a:r>
                <a:rPr lang="en-GB" b="1" noProof="0" dirty="0">
                  <a:solidFill>
                    <a:srgbClr val="0D4175"/>
                  </a:solidFill>
                </a:rPr>
                <a:t>was not homogeneous</a:t>
              </a:r>
            </a:p>
          </p:txBody>
        </p:sp>
      </p:grpSp>
      <p:grpSp>
        <p:nvGrpSpPr>
          <p:cNvPr id="27" name="Grupo 26">
            <a:extLst>
              <a:ext uri="{FF2B5EF4-FFF2-40B4-BE49-F238E27FC236}">
                <a16:creationId xmlns:a16="http://schemas.microsoft.com/office/drawing/2014/main" id="{75C5FF82-8017-82E2-9687-04E3AFE3D5AC}"/>
              </a:ext>
            </a:extLst>
          </p:cNvPr>
          <p:cNvGrpSpPr/>
          <p:nvPr/>
        </p:nvGrpSpPr>
        <p:grpSpPr>
          <a:xfrm>
            <a:off x="361586" y="3630127"/>
            <a:ext cx="11467344" cy="2729142"/>
            <a:chOff x="361586" y="3630127"/>
            <a:chExt cx="11467344" cy="2729142"/>
          </a:xfrm>
        </p:grpSpPr>
        <p:sp>
          <p:nvSpPr>
            <p:cNvPr id="11" name="CuadroTexto 10">
              <a:extLst>
                <a:ext uri="{FF2B5EF4-FFF2-40B4-BE49-F238E27FC236}">
                  <a16:creationId xmlns:a16="http://schemas.microsoft.com/office/drawing/2014/main" id="{19634CC4-75FF-7D15-C3A2-16FA11F5B5B8}"/>
                </a:ext>
              </a:extLst>
            </p:cNvPr>
            <p:cNvSpPr txBox="1"/>
            <p:nvPr/>
          </p:nvSpPr>
          <p:spPr>
            <a:xfrm>
              <a:off x="475314" y="4218255"/>
              <a:ext cx="5651111" cy="1384995"/>
            </a:xfrm>
            <a:prstGeom prst="rect">
              <a:avLst/>
            </a:prstGeom>
            <a:noFill/>
          </p:spPr>
          <p:txBody>
            <a:bodyPr wrap="square" rtlCol="0">
              <a:spAutoFit/>
            </a:bodyPr>
            <a:lstStyle/>
            <a:p>
              <a:pPr lvl="1">
                <a:spcAft>
                  <a:spcPts val="600"/>
                </a:spcAft>
                <a:buClr>
                  <a:srgbClr val="116198"/>
                </a:buClr>
              </a:pPr>
              <a:r>
                <a:rPr lang="en-GB" sz="2400" b="1" noProof="0" dirty="0">
                  <a:solidFill>
                    <a:srgbClr val="28AD3D"/>
                  </a:solidFill>
                </a:rPr>
                <a:t>+</a:t>
              </a:r>
              <a:r>
                <a:rPr lang="en-GB" sz="1600" noProof="0" dirty="0"/>
                <a:t> It helped to reduce empirical heterogeneity</a:t>
              </a:r>
            </a:p>
            <a:p>
              <a:pPr lvl="1">
                <a:spcAft>
                  <a:spcPts val="600"/>
                </a:spcAft>
                <a:buClr>
                  <a:srgbClr val="116198"/>
                </a:buClr>
              </a:pPr>
              <a:r>
                <a:rPr lang="en-GB" sz="2000" b="1" noProof="0" dirty="0">
                  <a:solidFill>
                    <a:srgbClr val="C00000"/>
                  </a:solidFill>
                </a:rPr>
                <a:t>–</a:t>
              </a:r>
              <a:r>
                <a:rPr lang="en-GB" sz="2000" noProof="0" dirty="0"/>
                <a:t> </a:t>
              </a:r>
              <a:r>
                <a:rPr lang="en-GB" sz="1600" noProof="0" dirty="0"/>
                <a:t>It produced a systematic reduction in the effect size of these programs</a:t>
              </a:r>
            </a:p>
            <a:p>
              <a:pPr lvl="1">
                <a:spcAft>
                  <a:spcPts val="600"/>
                </a:spcAft>
                <a:buClr>
                  <a:srgbClr val="116198"/>
                </a:buClr>
              </a:pPr>
              <a:r>
                <a:rPr lang="en-GB" sz="1400" noProof="0" dirty="0">
                  <a:solidFill>
                    <a:schemeClr val="accent1">
                      <a:lumMod val="50000"/>
                    </a:schemeClr>
                  </a:solidFill>
                </a:rPr>
                <a:t>            </a:t>
              </a:r>
              <a:r>
                <a:rPr lang="en-GB" sz="1400" b="1" noProof="0" dirty="0">
                  <a:solidFill>
                    <a:schemeClr val="accent1">
                      <a:lumMod val="50000"/>
                    </a:schemeClr>
                  </a:solidFill>
                </a:rPr>
                <a:t>From a medium-high effect to a medium-low effect</a:t>
              </a:r>
            </a:p>
          </p:txBody>
        </p:sp>
        <p:sp>
          <p:nvSpPr>
            <p:cNvPr id="13" name="CuadroTexto 12">
              <a:extLst>
                <a:ext uri="{FF2B5EF4-FFF2-40B4-BE49-F238E27FC236}">
                  <a16:creationId xmlns:a16="http://schemas.microsoft.com/office/drawing/2014/main" id="{6C2DDFEE-81CE-5028-4197-383B9A21AFBB}"/>
                </a:ext>
              </a:extLst>
            </p:cNvPr>
            <p:cNvSpPr txBox="1"/>
            <p:nvPr/>
          </p:nvSpPr>
          <p:spPr>
            <a:xfrm>
              <a:off x="7006385" y="3630127"/>
              <a:ext cx="4207043" cy="830997"/>
            </a:xfrm>
            <a:prstGeom prst="rect">
              <a:avLst/>
            </a:prstGeom>
            <a:noFill/>
          </p:spPr>
          <p:txBody>
            <a:bodyPr wrap="square" rtlCol="0">
              <a:spAutoFit/>
            </a:bodyPr>
            <a:lstStyle/>
            <a:p>
              <a:pPr>
                <a:buClr>
                  <a:srgbClr val="116198"/>
                </a:buClr>
              </a:pPr>
              <a:r>
                <a:rPr lang="en-GB" sz="1600" noProof="0" dirty="0"/>
                <a:t>The high empirical heterogeneity could be explained by the influence of </a:t>
              </a:r>
              <a:r>
                <a:rPr lang="en-GB" sz="1600" b="1" noProof="0" dirty="0">
                  <a:solidFill>
                    <a:srgbClr val="0D4175"/>
                  </a:solidFill>
                </a:rPr>
                <a:t>moderating variables</a:t>
              </a:r>
              <a:r>
                <a:rPr lang="en-GB" sz="1600" noProof="0" dirty="0"/>
                <a:t>. These include:</a:t>
              </a:r>
            </a:p>
          </p:txBody>
        </p:sp>
        <p:sp>
          <p:nvSpPr>
            <p:cNvPr id="15" name="Elipse 14">
              <a:extLst>
                <a:ext uri="{FF2B5EF4-FFF2-40B4-BE49-F238E27FC236}">
                  <a16:creationId xmlns:a16="http://schemas.microsoft.com/office/drawing/2014/main" id="{6C6F856F-D651-AC86-9DD9-3C3FA9D47A05}"/>
                </a:ext>
              </a:extLst>
            </p:cNvPr>
            <p:cNvSpPr/>
            <p:nvPr/>
          </p:nvSpPr>
          <p:spPr>
            <a:xfrm>
              <a:off x="361586" y="3675271"/>
              <a:ext cx="540000" cy="540000"/>
            </a:xfrm>
            <a:prstGeom prst="ellipse">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noProof="0" dirty="0"/>
                <a:t>4</a:t>
              </a:r>
            </a:p>
          </p:txBody>
        </p:sp>
        <p:sp>
          <p:nvSpPr>
            <p:cNvPr id="24" name="Elipse 23">
              <a:extLst>
                <a:ext uri="{FF2B5EF4-FFF2-40B4-BE49-F238E27FC236}">
                  <a16:creationId xmlns:a16="http://schemas.microsoft.com/office/drawing/2014/main" id="{3ABD1CC5-5466-A993-34F0-792C76A74441}"/>
                </a:ext>
              </a:extLst>
            </p:cNvPr>
            <p:cNvSpPr/>
            <p:nvPr/>
          </p:nvSpPr>
          <p:spPr>
            <a:xfrm>
              <a:off x="6451641" y="3675271"/>
              <a:ext cx="540000" cy="540000"/>
            </a:xfrm>
            <a:prstGeom prst="ellipse">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noProof="0" dirty="0"/>
                <a:t>5</a:t>
              </a:r>
            </a:p>
          </p:txBody>
        </p:sp>
        <p:sp>
          <p:nvSpPr>
            <p:cNvPr id="25" name="CuadroTexto 24">
              <a:extLst>
                <a:ext uri="{FF2B5EF4-FFF2-40B4-BE49-F238E27FC236}">
                  <a16:creationId xmlns:a16="http://schemas.microsoft.com/office/drawing/2014/main" id="{36005633-76A2-ADC6-2677-B4EC548DB1C7}"/>
                </a:ext>
              </a:extLst>
            </p:cNvPr>
            <p:cNvSpPr txBox="1"/>
            <p:nvPr/>
          </p:nvSpPr>
          <p:spPr>
            <a:xfrm>
              <a:off x="6464781" y="4589554"/>
              <a:ext cx="5364149" cy="1769715"/>
            </a:xfrm>
            <a:prstGeom prst="rect">
              <a:avLst/>
            </a:prstGeom>
            <a:noFill/>
          </p:spPr>
          <p:txBody>
            <a:bodyPr wrap="square" rtlCol="0">
              <a:spAutoFit/>
            </a:bodyPr>
            <a:lstStyle/>
            <a:p>
              <a:pPr marL="742950" lvl="1" indent="-285750">
                <a:spcAft>
                  <a:spcPts val="600"/>
                </a:spcAft>
                <a:buClr>
                  <a:srgbClr val="116198"/>
                </a:buClr>
                <a:buFont typeface="Courier New" panose="02070309020205020404" pitchFamily="49" charset="0"/>
                <a:buChar char="o"/>
              </a:pPr>
              <a:r>
                <a:rPr lang="en-GB" sz="1400" u="sng" noProof="0" dirty="0"/>
                <a:t>Cognitive studies</a:t>
              </a:r>
              <a:r>
                <a:rPr lang="en-GB" sz="1400" noProof="0" dirty="0"/>
                <a:t>:</a:t>
              </a:r>
            </a:p>
            <a:p>
              <a:pPr lvl="1">
                <a:spcAft>
                  <a:spcPts val="600"/>
                </a:spcAft>
                <a:buClr>
                  <a:srgbClr val="116198"/>
                </a:buClr>
              </a:pPr>
              <a:r>
                <a:rPr lang="en-GB" sz="1400" noProof="0" dirty="0"/>
                <a:t>	grade level</a:t>
              </a:r>
            </a:p>
            <a:p>
              <a:pPr marL="742950" lvl="1" indent="-285750">
                <a:spcAft>
                  <a:spcPts val="600"/>
                </a:spcAft>
                <a:buClr>
                  <a:srgbClr val="116198"/>
                </a:buClr>
                <a:buFont typeface="Courier New" panose="02070309020205020404" pitchFamily="49" charset="0"/>
                <a:buChar char="o"/>
              </a:pPr>
              <a:r>
                <a:rPr lang="en-GB" sz="1400" u="sng" noProof="0" dirty="0"/>
                <a:t>Academic studies</a:t>
              </a:r>
              <a:r>
                <a:rPr lang="en-GB" sz="1400" noProof="0" dirty="0"/>
                <a:t>:</a:t>
              </a:r>
            </a:p>
            <a:p>
              <a:pPr lvl="1">
                <a:spcAft>
                  <a:spcPts val="600"/>
                </a:spcAft>
                <a:buClr>
                  <a:srgbClr val="116198"/>
                </a:buClr>
              </a:pPr>
              <a:r>
                <a:rPr lang="en-GB" sz="1400" noProof="0" dirty="0"/>
                <a:t>	type of study / sample size / region</a:t>
              </a:r>
            </a:p>
            <a:p>
              <a:pPr marL="742950" lvl="1" indent="-285750">
                <a:spcAft>
                  <a:spcPts val="600"/>
                </a:spcAft>
                <a:buClr>
                  <a:srgbClr val="116198"/>
                </a:buClr>
                <a:buFont typeface="Courier New" panose="02070309020205020404" pitchFamily="49" charset="0"/>
                <a:buChar char="o"/>
              </a:pPr>
              <a:r>
                <a:rPr lang="en-GB" sz="1400" u="sng" noProof="0" dirty="0"/>
                <a:t>Socioemotional studies</a:t>
              </a:r>
              <a:r>
                <a:rPr lang="en-GB" sz="1400" noProof="0" dirty="0"/>
                <a:t>:</a:t>
              </a:r>
            </a:p>
            <a:p>
              <a:pPr lvl="1">
                <a:spcAft>
                  <a:spcPts val="600"/>
                </a:spcAft>
                <a:buClr>
                  <a:srgbClr val="116198"/>
                </a:buClr>
              </a:pPr>
              <a:r>
                <a:rPr lang="en-GB" sz="1400" noProof="0" dirty="0"/>
                <a:t>	none of the assessed moderator variables</a:t>
              </a:r>
              <a:endParaRPr lang="en-GB" sz="1400" u="sng" noProof="0" dirty="0"/>
            </a:p>
          </p:txBody>
        </p:sp>
        <p:sp>
          <p:nvSpPr>
            <p:cNvPr id="26" name="CuadroTexto 25">
              <a:extLst>
                <a:ext uri="{FF2B5EF4-FFF2-40B4-BE49-F238E27FC236}">
                  <a16:creationId xmlns:a16="http://schemas.microsoft.com/office/drawing/2014/main" id="{EBA8D6DF-E28D-D4FC-4B94-A23AA850E7A4}"/>
                </a:ext>
              </a:extLst>
            </p:cNvPr>
            <p:cNvSpPr txBox="1"/>
            <p:nvPr/>
          </p:nvSpPr>
          <p:spPr>
            <a:xfrm>
              <a:off x="1040020" y="3756126"/>
              <a:ext cx="2938555" cy="369332"/>
            </a:xfrm>
            <a:prstGeom prst="rect">
              <a:avLst/>
            </a:prstGeom>
            <a:noFill/>
          </p:spPr>
          <p:txBody>
            <a:bodyPr wrap="square" rtlCol="0">
              <a:spAutoFit/>
            </a:bodyPr>
            <a:lstStyle/>
            <a:p>
              <a:pPr>
                <a:buClr>
                  <a:srgbClr val="116198"/>
                </a:buClr>
              </a:pPr>
              <a:r>
                <a:rPr lang="en-GB" b="1" noProof="0" dirty="0">
                  <a:solidFill>
                    <a:srgbClr val="0D4175"/>
                  </a:solidFill>
                </a:rPr>
                <a:t>Sensitivity analysis</a:t>
              </a:r>
              <a:r>
                <a:rPr lang="en-GB" noProof="0" dirty="0"/>
                <a:t>:</a:t>
              </a:r>
            </a:p>
          </p:txBody>
        </p:sp>
      </p:grpSp>
      <p:sp>
        <p:nvSpPr>
          <p:cNvPr id="31" name="CuadroTexto 30">
            <a:extLst>
              <a:ext uri="{FF2B5EF4-FFF2-40B4-BE49-F238E27FC236}">
                <a16:creationId xmlns:a16="http://schemas.microsoft.com/office/drawing/2014/main" id="{FCFEEBC6-374E-9736-4EB2-491D922699F6}"/>
              </a:ext>
            </a:extLst>
          </p:cNvPr>
          <p:cNvSpPr txBox="1"/>
          <p:nvPr/>
        </p:nvSpPr>
        <p:spPr>
          <a:xfrm>
            <a:off x="9084249" y="449681"/>
            <a:ext cx="3183564" cy="307777"/>
          </a:xfrm>
          <a:prstGeom prst="rect">
            <a:avLst/>
          </a:prstGeom>
          <a:noFill/>
        </p:spPr>
        <p:txBody>
          <a:bodyPr wrap="none" rtlCol="0">
            <a:spAutoFit/>
          </a:bodyPr>
          <a:lstStyle/>
          <a:p>
            <a:r>
              <a:rPr lang="es-ES" sz="1400" b="1" dirty="0"/>
              <a:t>(Lería-Ugarte &amp; Sastre-Riba, in Press)</a:t>
            </a:r>
          </a:p>
        </p:txBody>
      </p:sp>
    </p:spTree>
    <p:extLst>
      <p:ext uri="{BB962C8B-B14F-4D97-AF65-F5344CB8AC3E}">
        <p14:creationId xmlns:p14="http://schemas.microsoft.com/office/powerpoint/2010/main" val="2754625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E490B-10F4-E309-0733-3C8AFF2B2D4D}"/>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5008890D-FE69-FD67-B773-32A45E797738}"/>
              </a:ext>
            </a:extLst>
          </p:cNvPr>
          <p:cNvSpPr txBox="1"/>
          <p:nvPr/>
        </p:nvSpPr>
        <p:spPr>
          <a:xfrm>
            <a:off x="11510211" y="6386699"/>
            <a:ext cx="503225" cy="369332"/>
          </a:xfrm>
          <a:prstGeom prst="rect">
            <a:avLst/>
          </a:prstGeom>
          <a:noFill/>
        </p:spPr>
        <p:txBody>
          <a:bodyPr wrap="square" rtlCol="0">
            <a:spAutoFit/>
          </a:bodyPr>
          <a:lstStyle/>
          <a:p>
            <a:pPr algn="ctr"/>
            <a:r>
              <a:rPr lang="en-GB" noProof="0" dirty="0">
                <a:solidFill>
                  <a:schemeClr val="tx2">
                    <a:lumMod val="75000"/>
                    <a:lumOff val="25000"/>
                  </a:schemeClr>
                </a:solidFill>
              </a:rPr>
              <a:t>8</a:t>
            </a:r>
            <a:endParaRPr lang="en-GB" sz="4400" noProof="0" dirty="0">
              <a:solidFill>
                <a:schemeClr val="tx2">
                  <a:lumMod val="75000"/>
                  <a:lumOff val="25000"/>
                </a:schemeClr>
              </a:solidFill>
            </a:endParaRPr>
          </a:p>
        </p:txBody>
      </p:sp>
      <p:sp>
        <p:nvSpPr>
          <p:cNvPr id="3" name="Flecha: pentágono 2">
            <a:extLst>
              <a:ext uri="{FF2B5EF4-FFF2-40B4-BE49-F238E27FC236}">
                <a16:creationId xmlns:a16="http://schemas.microsoft.com/office/drawing/2014/main" id="{017F0B8E-4FD4-D595-7269-CA0C90901C5D}"/>
              </a:ext>
            </a:extLst>
          </p:cNvPr>
          <p:cNvSpPr/>
          <p:nvPr/>
        </p:nvSpPr>
        <p:spPr>
          <a:xfrm rot="16200000">
            <a:off x="-1080000" y="5058000"/>
            <a:ext cx="2160000" cy="1440000"/>
          </a:xfrm>
          <a:prstGeom prst="homePlat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CuadroTexto 3">
            <a:extLst>
              <a:ext uri="{FF2B5EF4-FFF2-40B4-BE49-F238E27FC236}">
                <a16:creationId xmlns:a16="http://schemas.microsoft.com/office/drawing/2014/main" id="{DEF820D1-4455-FC53-2A71-FB656C18EFD8}"/>
              </a:ext>
            </a:extLst>
          </p:cNvPr>
          <p:cNvSpPr txBox="1"/>
          <p:nvPr/>
        </p:nvSpPr>
        <p:spPr>
          <a:xfrm>
            <a:off x="0" y="313052"/>
            <a:ext cx="12192000" cy="523220"/>
          </a:xfrm>
          <a:prstGeom prst="rect">
            <a:avLst/>
          </a:prstGeom>
          <a:noFill/>
          <a:ln>
            <a:solidFill>
              <a:schemeClr val="accent1">
                <a:lumMod val="50000"/>
              </a:schemeClr>
            </a:solidFill>
          </a:ln>
        </p:spPr>
        <p:txBody>
          <a:bodyPr wrap="square" rtlCol="0">
            <a:spAutoFit/>
          </a:bodyPr>
          <a:lstStyle/>
          <a:p>
            <a:pPr algn="ctr"/>
            <a:r>
              <a:rPr lang="en-GB" sz="2800" b="1" noProof="0" dirty="0">
                <a:solidFill>
                  <a:schemeClr val="accent1">
                    <a:lumMod val="50000"/>
                  </a:schemeClr>
                </a:solidFill>
              </a:rPr>
              <a:t>1.7. Conclusions: the impact of enrichment on HIA learners                              </a:t>
            </a:r>
            <a:r>
              <a:rPr lang="en-GB" sz="2800" b="1" noProof="0" dirty="0">
                <a:solidFill>
                  <a:schemeClr val="bg1"/>
                </a:solidFill>
              </a:rPr>
              <a:t>s</a:t>
            </a:r>
            <a:endParaRPr lang="en-GB" sz="2800" noProof="0" dirty="0">
              <a:solidFill>
                <a:schemeClr val="bg1"/>
              </a:solidFill>
            </a:endParaRPr>
          </a:p>
        </p:txBody>
      </p:sp>
      <p:grpSp>
        <p:nvGrpSpPr>
          <p:cNvPr id="23" name="Grupo 22">
            <a:extLst>
              <a:ext uri="{FF2B5EF4-FFF2-40B4-BE49-F238E27FC236}">
                <a16:creationId xmlns:a16="http://schemas.microsoft.com/office/drawing/2014/main" id="{67A954A6-7A80-1DDC-5F2C-352227172056}"/>
              </a:ext>
            </a:extLst>
          </p:cNvPr>
          <p:cNvGrpSpPr/>
          <p:nvPr/>
        </p:nvGrpSpPr>
        <p:grpSpPr>
          <a:xfrm>
            <a:off x="978407" y="1070025"/>
            <a:ext cx="10061064" cy="2282482"/>
            <a:chOff x="978407" y="1100756"/>
            <a:chExt cx="10061064" cy="2282482"/>
          </a:xfrm>
        </p:grpSpPr>
        <p:sp>
          <p:nvSpPr>
            <p:cNvPr id="6" name="Rectángulo 5">
              <a:extLst>
                <a:ext uri="{FF2B5EF4-FFF2-40B4-BE49-F238E27FC236}">
                  <a16:creationId xmlns:a16="http://schemas.microsoft.com/office/drawing/2014/main" id="{6FB67878-EE74-46C2-16DE-21EB32654304}"/>
                </a:ext>
              </a:extLst>
            </p:cNvPr>
            <p:cNvSpPr/>
            <p:nvPr/>
          </p:nvSpPr>
          <p:spPr>
            <a:xfrm>
              <a:off x="978407" y="1100756"/>
              <a:ext cx="10061064" cy="525971"/>
            </a:xfrm>
            <a:prstGeom prst="rect">
              <a:avLst/>
            </a:prstGeom>
            <a:solidFill>
              <a:srgbClr val="C5F8FF"/>
            </a:solidFill>
            <a:ln w="19050">
              <a:solidFill>
                <a:srgbClr val="C5F8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noProof="0" dirty="0">
                  <a:solidFill>
                    <a:srgbClr val="0D4175"/>
                  </a:solidFill>
                </a:rPr>
                <a:t>Enrichment</a:t>
              </a:r>
            </a:p>
            <a:p>
              <a:pPr algn="ctr"/>
              <a:r>
                <a:rPr lang="en-GB" sz="1400" noProof="0" dirty="0">
                  <a:solidFill>
                    <a:schemeClr val="tx1"/>
                  </a:solidFill>
                </a:rPr>
                <a:t>It is a desirable educational strategy IF it is properly justified, implemented, and measured in terms of effectiveness</a:t>
              </a:r>
              <a:endParaRPr lang="en-GB" sz="1400" b="1" noProof="0" dirty="0">
                <a:solidFill>
                  <a:schemeClr val="tx1"/>
                </a:solidFill>
              </a:endParaRPr>
            </a:p>
          </p:txBody>
        </p:sp>
        <p:sp>
          <p:nvSpPr>
            <p:cNvPr id="10" name="CuadroTexto 9">
              <a:extLst>
                <a:ext uri="{FF2B5EF4-FFF2-40B4-BE49-F238E27FC236}">
                  <a16:creationId xmlns:a16="http://schemas.microsoft.com/office/drawing/2014/main" id="{62EC7052-9495-DD44-DB4E-D075B28DF33D}"/>
                </a:ext>
              </a:extLst>
            </p:cNvPr>
            <p:cNvSpPr txBox="1"/>
            <p:nvPr/>
          </p:nvSpPr>
          <p:spPr>
            <a:xfrm>
              <a:off x="1411223" y="1628912"/>
              <a:ext cx="9628248" cy="1754326"/>
            </a:xfrm>
            <a:prstGeom prst="rect">
              <a:avLst/>
            </a:prstGeom>
            <a:noFill/>
            <a:ln w="28575">
              <a:solidFill>
                <a:srgbClr val="0D4175"/>
              </a:solidFill>
            </a:ln>
          </p:spPr>
          <p:txBody>
            <a:bodyPr wrap="square" rtlCol="0">
              <a:spAutoFit/>
            </a:bodyPr>
            <a:lstStyle/>
            <a:p>
              <a:pPr>
                <a:spcAft>
                  <a:spcPts val="600"/>
                </a:spcAft>
                <a:buClr>
                  <a:srgbClr val="116198"/>
                </a:buClr>
              </a:pPr>
              <a:endParaRPr lang="en-GB" sz="100" b="1" noProof="0" dirty="0">
                <a:solidFill>
                  <a:srgbClr val="0D4175"/>
                </a:solidFill>
              </a:endParaRPr>
            </a:p>
            <a:p>
              <a:pPr marL="285750" indent="-285750">
                <a:spcAft>
                  <a:spcPts val="600"/>
                </a:spcAft>
                <a:buClr>
                  <a:srgbClr val="116198"/>
                </a:buClr>
                <a:buFont typeface="Wingdings" panose="05000000000000000000" pitchFamily="2" charset="2"/>
                <a:buChar char="q"/>
              </a:pPr>
              <a:r>
                <a:rPr lang="en-GB" sz="1600" b="1" noProof="0" dirty="0">
                  <a:solidFill>
                    <a:srgbClr val="0D4175"/>
                  </a:solidFill>
                </a:rPr>
                <a:t>Achievement of the main objective</a:t>
              </a:r>
            </a:p>
            <a:p>
              <a:pPr lvl="1">
                <a:spcAft>
                  <a:spcPts val="600"/>
                </a:spcAft>
                <a:buClr>
                  <a:srgbClr val="116198"/>
                </a:buClr>
              </a:pPr>
              <a:r>
                <a:rPr lang="en-GB" sz="1400" noProof="0" dirty="0"/>
                <a:t>It demonstrated (as </a:t>
              </a:r>
              <a:r>
                <a:rPr lang="en-GB" sz="1400" b="1" dirty="0"/>
                <a:t>Gül &amp; Ayık, 2026</a:t>
              </a:r>
              <a:r>
                <a:rPr lang="en-GB" sz="1400" dirty="0"/>
                <a:t>;</a:t>
              </a:r>
              <a:r>
                <a:rPr lang="en-GB" sz="1400" b="1" dirty="0"/>
                <a:t> </a:t>
              </a:r>
              <a:r>
                <a:rPr lang="en-GB" sz="1400" b="1" noProof="0" dirty="0"/>
                <a:t>Kim, 2016</a:t>
              </a:r>
              <a:r>
                <a:rPr lang="en-GB" sz="1400" noProof="0" dirty="0"/>
                <a:t>) the </a:t>
              </a:r>
              <a:r>
                <a:rPr lang="en-GB" sz="1400" dirty="0"/>
                <a:t>OVERALL TREND towards </a:t>
              </a:r>
              <a:r>
                <a:rPr lang="en-GB" sz="1400" b="1" dirty="0">
                  <a:solidFill>
                    <a:srgbClr val="0D4175"/>
                  </a:solidFill>
                </a:rPr>
                <a:t>POSITIVE, SIGNIFICANT, AND MODERATE EFFECTS </a:t>
              </a:r>
              <a:r>
                <a:rPr lang="en-GB" sz="1400" dirty="0">
                  <a:solidFill>
                    <a:srgbClr val="0D4175"/>
                  </a:solidFill>
                </a:rPr>
                <a:t>of enrichment programmes (or partial enrichment) </a:t>
              </a:r>
              <a:r>
                <a:rPr lang="en-GB" sz="1400" dirty="0"/>
                <a:t>on the development and education of learners with HIA (</a:t>
              </a:r>
              <a:r>
                <a:rPr lang="en-GB" sz="1400" b="1" dirty="0"/>
                <a:t>Brigandi et al., 2018; Elballah et al., 2024; Gubbels et al., 2014</a:t>
              </a:r>
              <a:r>
                <a:rPr lang="en-GB" sz="1400" dirty="0"/>
                <a:t>)</a:t>
              </a:r>
              <a:endParaRPr lang="en-GB" sz="1400" noProof="0" dirty="0"/>
            </a:p>
            <a:p>
              <a:pPr lvl="1">
                <a:spcAft>
                  <a:spcPts val="600"/>
                </a:spcAft>
                <a:buClr>
                  <a:srgbClr val="116198"/>
                </a:buClr>
              </a:pPr>
              <a:r>
                <a:rPr lang="en-GB" sz="1400" noProof="0" dirty="0"/>
                <a:t>It faced: </a:t>
              </a:r>
              <a:r>
                <a:rPr lang="en-GB" sz="1400" b="1" noProof="0" dirty="0">
                  <a:solidFill>
                    <a:srgbClr val="0D4175"/>
                  </a:solidFill>
                </a:rPr>
                <a:t>conceptual disparity and lack of clarity </a:t>
              </a:r>
              <a:r>
                <a:rPr lang="en-GB" sz="1400" noProof="0" dirty="0"/>
                <a:t>regarding the nature of HIA and its cognitive, academic, and socioemotional approaches to </a:t>
              </a:r>
              <a:r>
                <a:rPr lang="en-GB" sz="1400" b="1" noProof="0" dirty="0">
                  <a:solidFill>
                    <a:srgbClr val="0D4175"/>
                  </a:solidFill>
                </a:rPr>
                <a:t>educational personalisation</a:t>
              </a:r>
              <a:endParaRPr lang="en-GB" sz="1400" b="1" dirty="0">
                <a:solidFill>
                  <a:srgbClr val="0D4175"/>
                </a:solidFill>
              </a:endParaRPr>
            </a:p>
            <a:p>
              <a:pPr lvl="1">
                <a:spcAft>
                  <a:spcPts val="600"/>
                </a:spcAft>
                <a:buClr>
                  <a:srgbClr val="116198"/>
                </a:buClr>
              </a:pPr>
              <a:endParaRPr lang="en-GB" sz="100" b="1" noProof="0" dirty="0">
                <a:solidFill>
                  <a:srgbClr val="0D4175"/>
                </a:solidFill>
              </a:endParaRPr>
            </a:p>
          </p:txBody>
        </p:sp>
      </p:grpSp>
      <p:grpSp>
        <p:nvGrpSpPr>
          <p:cNvPr id="22" name="Grupo 21">
            <a:extLst>
              <a:ext uri="{FF2B5EF4-FFF2-40B4-BE49-F238E27FC236}">
                <a16:creationId xmlns:a16="http://schemas.microsoft.com/office/drawing/2014/main" id="{262092A2-A581-8250-203D-32A4D2C4B2D3}"/>
              </a:ext>
            </a:extLst>
          </p:cNvPr>
          <p:cNvGrpSpPr/>
          <p:nvPr/>
        </p:nvGrpSpPr>
        <p:grpSpPr>
          <a:xfrm>
            <a:off x="978407" y="3773823"/>
            <a:ext cx="10061064" cy="1353127"/>
            <a:chOff x="978407" y="3636684"/>
            <a:chExt cx="10061064" cy="1353127"/>
          </a:xfrm>
        </p:grpSpPr>
        <p:sp>
          <p:nvSpPr>
            <p:cNvPr id="11" name="Rectángulo 10">
              <a:extLst>
                <a:ext uri="{FF2B5EF4-FFF2-40B4-BE49-F238E27FC236}">
                  <a16:creationId xmlns:a16="http://schemas.microsoft.com/office/drawing/2014/main" id="{91C48F59-FC59-3E19-4F1B-0E86595E2C87}"/>
                </a:ext>
              </a:extLst>
            </p:cNvPr>
            <p:cNvSpPr/>
            <p:nvPr/>
          </p:nvSpPr>
          <p:spPr>
            <a:xfrm>
              <a:off x="978407" y="3636684"/>
              <a:ext cx="10061064" cy="322076"/>
            </a:xfrm>
            <a:prstGeom prst="rect">
              <a:avLst/>
            </a:prstGeom>
            <a:solidFill>
              <a:schemeClr val="accent2">
                <a:lumMod val="20000"/>
                <a:lumOff val="80000"/>
              </a:schemeClr>
            </a:solidFill>
            <a:ln w="19050">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noProof="0" dirty="0">
                  <a:solidFill>
                    <a:srgbClr val="C00000"/>
                  </a:solidFill>
                </a:rPr>
                <a:t>A high level of impurity </a:t>
              </a:r>
              <a:r>
                <a:rPr lang="en-GB" sz="1400" noProof="0" dirty="0">
                  <a:solidFill>
                    <a:schemeClr val="tx1"/>
                  </a:solidFill>
                </a:rPr>
                <a:t>that cannot be explained by publication bias</a:t>
              </a:r>
              <a:endParaRPr lang="en-GB" sz="1400" b="1" noProof="0" dirty="0">
                <a:solidFill>
                  <a:srgbClr val="C00000"/>
                </a:solidFill>
              </a:endParaRPr>
            </a:p>
          </p:txBody>
        </p:sp>
        <p:sp>
          <p:nvSpPr>
            <p:cNvPr id="14" name="CuadroTexto 13">
              <a:extLst>
                <a:ext uri="{FF2B5EF4-FFF2-40B4-BE49-F238E27FC236}">
                  <a16:creationId xmlns:a16="http://schemas.microsoft.com/office/drawing/2014/main" id="{880B69B5-1ECF-A0CD-6996-624EEC2583C1}"/>
                </a:ext>
              </a:extLst>
            </p:cNvPr>
            <p:cNvSpPr txBox="1"/>
            <p:nvPr/>
          </p:nvSpPr>
          <p:spPr>
            <a:xfrm>
              <a:off x="1411223" y="3958760"/>
              <a:ext cx="9628248" cy="1031051"/>
            </a:xfrm>
            <a:prstGeom prst="rect">
              <a:avLst/>
            </a:prstGeom>
            <a:noFill/>
            <a:ln w="28575">
              <a:solidFill>
                <a:schemeClr val="accent2">
                  <a:lumMod val="75000"/>
                </a:schemeClr>
              </a:solidFill>
            </a:ln>
          </p:spPr>
          <p:txBody>
            <a:bodyPr wrap="square" rtlCol="0">
              <a:spAutoFit/>
            </a:bodyPr>
            <a:lstStyle/>
            <a:p>
              <a:pPr>
                <a:spcAft>
                  <a:spcPts val="600"/>
                </a:spcAft>
                <a:buClr>
                  <a:srgbClr val="116198"/>
                </a:buClr>
              </a:pPr>
              <a:endParaRPr lang="en-GB" sz="100" b="1" noProof="0" dirty="0">
                <a:solidFill>
                  <a:srgbClr val="0D4175"/>
                </a:solidFill>
              </a:endParaRPr>
            </a:p>
            <a:p>
              <a:pPr marL="285750" indent="-285750">
                <a:spcAft>
                  <a:spcPts val="600"/>
                </a:spcAft>
                <a:buClr>
                  <a:srgbClr val="C00000"/>
                </a:buClr>
                <a:buFont typeface="Wingdings" panose="05000000000000000000" pitchFamily="2" charset="2"/>
                <a:buChar char="q"/>
              </a:pPr>
              <a:r>
                <a:rPr lang="en-GB" sz="1600" noProof="0" dirty="0"/>
                <a:t>Common underlying pattern: </a:t>
              </a:r>
              <a:r>
                <a:rPr lang="en-GB" sz="1600" b="1" noProof="0" dirty="0">
                  <a:solidFill>
                    <a:srgbClr val="C00000"/>
                  </a:solidFill>
                </a:rPr>
                <a:t>a high degree of heterogeneity </a:t>
              </a:r>
              <a:r>
                <a:rPr lang="en-GB" sz="1600" noProof="0" dirty="0">
                  <a:sym typeface="Symbol" panose="05050102010706020507" pitchFamily="18" charset="2"/>
                </a:rPr>
                <a:t> moderating variables</a:t>
              </a:r>
            </a:p>
            <a:p>
              <a:pPr lvl="1">
                <a:spcAft>
                  <a:spcPts val="600"/>
                </a:spcAft>
                <a:buClr>
                  <a:srgbClr val="C00000"/>
                </a:buClr>
              </a:pPr>
              <a:r>
                <a:rPr lang="en-GB" sz="1400" b="1" noProof="0" dirty="0">
                  <a:solidFill>
                    <a:srgbClr val="C00000"/>
                  </a:solidFill>
                  <a:sym typeface="Symbol" panose="05050102010706020507" pitchFamily="18" charset="2"/>
                </a:rPr>
                <a:t>A wide range of backgrounds </a:t>
              </a:r>
              <a:r>
                <a:rPr lang="en-GB" sz="1400" noProof="0" dirty="0">
                  <a:sym typeface="Symbol" panose="05050102010706020507" pitchFamily="18" charset="2"/>
                </a:rPr>
                <a:t>that result in different strengths, weaknesses, and needs regarding educational participation (</a:t>
              </a:r>
              <a:r>
                <a:rPr lang="en-GB" sz="1400" b="1" noProof="0" dirty="0">
                  <a:sym typeface="Symbol" panose="05050102010706020507" pitchFamily="18" charset="2"/>
                </a:rPr>
                <a:t>Sternberg &amp; Ambrose, 2021</a:t>
              </a:r>
              <a:r>
                <a:rPr lang="en-GB" sz="1400" noProof="0" dirty="0">
                  <a:sym typeface="Symbol" panose="05050102010706020507" pitchFamily="18" charset="2"/>
                </a:rPr>
                <a:t>)</a:t>
              </a:r>
              <a:endParaRPr lang="en-GB" sz="1400" noProof="0" dirty="0"/>
            </a:p>
            <a:p>
              <a:pPr lvl="1">
                <a:spcAft>
                  <a:spcPts val="600"/>
                </a:spcAft>
                <a:buClr>
                  <a:srgbClr val="C00000"/>
                </a:buClr>
              </a:pPr>
              <a:endParaRPr lang="en-GB" sz="100" u="sng" noProof="0" dirty="0"/>
            </a:p>
          </p:txBody>
        </p:sp>
      </p:grpSp>
      <p:grpSp>
        <p:nvGrpSpPr>
          <p:cNvPr id="24" name="Grupo 23">
            <a:extLst>
              <a:ext uri="{FF2B5EF4-FFF2-40B4-BE49-F238E27FC236}">
                <a16:creationId xmlns:a16="http://schemas.microsoft.com/office/drawing/2014/main" id="{E035BE1E-A4A8-9964-0F5D-6C8728EB2EAF}"/>
              </a:ext>
            </a:extLst>
          </p:cNvPr>
          <p:cNvGrpSpPr/>
          <p:nvPr/>
        </p:nvGrpSpPr>
        <p:grpSpPr>
          <a:xfrm>
            <a:off x="1411222" y="5548266"/>
            <a:ext cx="9628249" cy="1091932"/>
            <a:chOff x="1411223" y="5483747"/>
            <a:chExt cx="9628249" cy="1091932"/>
          </a:xfrm>
        </p:grpSpPr>
        <p:sp>
          <p:nvSpPr>
            <p:cNvPr id="15" name="Rectángulo 14">
              <a:extLst>
                <a:ext uri="{FF2B5EF4-FFF2-40B4-BE49-F238E27FC236}">
                  <a16:creationId xmlns:a16="http://schemas.microsoft.com/office/drawing/2014/main" id="{C5B6DCF6-6C34-4ABC-E76E-0F073F714DC2}"/>
                </a:ext>
              </a:extLst>
            </p:cNvPr>
            <p:cNvSpPr/>
            <p:nvPr/>
          </p:nvSpPr>
          <p:spPr>
            <a:xfrm>
              <a:off x="1411223" y="5548040"/>
              <a:ext cx="1800000" cy="962484"/>
            </a:xfrm>
            <a:prstGeom prst="rect">
              <a:avLst/>
            </a:prstGeom>
            <a:solidFill>
              <a:schemeClr val="accent4">
                <a:lumMod val="20000"/>
                <a:lumOff val="80000"/>
              </a:schemeClr>
            </a:solidFill>
            <a:ln>
              <a:solidFill>
                <a:srgbClr val="0D41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noProof="0" dirty="0">
                  <a:solidFill>
                    <a:srgbClr val="0D4175"/>
                  </a:solidFill>
                </a:rPr>
                <a:t>Influence of atypical studies</a:t>
              </a:r>
              <a:endParaRPr lang="en-GB" sz="1600" b="1" u="sng" noProof="0" dirty="0">
                <a:solidFill>
                  <a:srgbClr val="0D4175"/>
                </a:solidFill>
              </a:endParaRPr>
            </a:p>
          </p:txBody>
        </p:sp>
        <p:grpSp>
          <p:nvGrpSpPr>
            <p:cNvPr id="20" name="Grupo 19">
              <a:extLst>
                <a:ext uri="{FF2B5EF4-FFF2-40B4-BE49-F238E27FC236}">
                  <a16:creationId xmlns:a16="http://schemas.microsoft.com/office/drawing/2014/main" id="{EC88F3A4-8DE2-C78B-5D18-576D33182BE2}"/>
                </a:ext>
              </a:extLst>
            </p:cNvPr>
            <p:cNvGrpSpPr/>
            <p:nvPr/>
          </p:nvGrpSpPr>
          <p:grpSpPr>
            <a:xfrm>
              <a:off x="3500387" y="5713470"/>
              <a:ext cx="517358" cy="631625"/>
              <a:chOff x="3500387" y="5575788"/>
              <a:chExt cx="517358" cy="631625"/>
            </a:xfrm>
          </p:grpSpPr>
          <p:cxnSp>
            <p:nvCxnSpPr>
              <p:cNvPr id="16" name="Conector recto de flecha 15">
                <a:extLst>
                  <a:ext uri="{FF2B5EF4-FFF2-40B4-BE49-F238E27FC236}">
                    <a16:creationId xmlns:a16="http://schemas.microsoft.com/office/drawing/2014/main" id="{D93A9D39-5F01-DFDF-D138-DD3628F18ADC}"/>
                  </a:ext>
                </a:extLst>
              </p:cNvPr>
              <p:cNvCxnSpPr>
                <a:cxnSpLocks/>
              </p:cNvCxnSpPr>
              <p:nvPr/>
            </p:nvCxnSpPr>
            <p:spPr>
              <a:xfrm>
                <a:off x="3500387" y="5575788"/>
                <a:ext cx="517358" cy="0"/>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cxnSp>
            <p:nvCxnSpPr>
              <p:cNvPr id="17" name="Conector recto de flecha 16">
                <a:extLst>
                  <a:ext uri="{FF2B5EF4-FFF2-40B4-BE49-F238E27FC236}">
                    <a16:creationId xmlns:a16="http://schemas.microsoft.com/office/drawing/2014/main" id="{B2A2038C-BEBA-5F78-79EB-1CFE84DDB758}"/>
                  </a:ext>
                </a:extLst>
              </p:cNvPr>
              <p:cNvCxnSpPr>
                <a:cxnSpLocks/>
              </p:cNvCxnSpPr>
              <p:nvPr/>
            </p:nvCxnSpPr>
            <p:spPr>
              <a:xfrm>
                <a:off x="3500387" y="6207413"/>
                <a:ext cx="517358" cy="0"/>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grpSp>
        <p:sp>
          <p:nvSpPr>
            <p:cNvPr id="18" name="Rectángulo 17">
              <a:extLst>
                <a:ext uri="{FF2B5EF4-FFF2-40B4-BE49-F238E27FC236}">
                  <a16:creationId xmlns:a16="http://schemas.microsoft.com/office/drawing/2014/main" id="{9ECD3F2D-43CC-B2CA-BC98-E3B128C48812}"/>
                </a:ext>
              </a:extLst>
            </p:cNvPr>
            <p:cNvSpPr/>
            <p:nvPr/>
          </p:nvSpPr>
          <p:spPr>
            <a:xfrm>
              <a:off x="4148780" y="5483747"/>
              <a:ext cx="6890691" cy="469832"/>
            </a:xfrm>
            <a:prstGeom prst="rect">
              <a:avLst/>
            </a:prstGeom>
            <a:solidFill>
              <a:schemeClr val="accent4">
                <a:lumMod val="20000"/>
                <a:lumOff val="80000"/>
              </a:schemeClr>
            </a:solidFill>
            <a:ln>
              <a:solidFill>
                <a:srgbClr val="0D41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noProof="0" dirty="0">
                  <a:solidFill>
                    <a:schemeClr val="tx1"/>
                  </a:solidFill>
                </a:rPr>
                <a:t>NEED</a:t>
              </a:r>
              <a:r>
                <a:rPr lang="en-GB" sz="1400" noProof="0" dirty="0">
                  <a:solidFill>
                    <a:schemeClr val="tx1"/>
                  </a:solidFill>
                </a:rPr>
                <a:t> for </a:t>
              </a:r>
              <a:r>
                <a:rPr lang="en-GB" sz="1400" b="1" noProof="0" dirty="0">
                  <a:solidFill>
                    <a:schemeClr val="tx1"/>
                  </a:solidFill>
                </a:rPr>
                <a:t>research and educational intervention in HIA </a:t>
              </a:r>
              <a:r>
                <a:rPr lang="en-GB" sz="1400" noProof="0" dirty="0">
                  <a:solidFill>
                    <a:schemeClr val="tx1"/>
                  </a:solidFill>
                </a:rPr>
                <a:t>to be based on scientific evidence that has been applied and evaluated for its effectiveness</a:t>
              </a:r>
              <a:endParaRPr lang="en-GB" sz="1400" u="sng" noProof="0" dirty="0">
                <a:solidFill>
                  <a:schemeClr val="tx1"/>
                </a:solidFill>
              </a:endParaRPr>
            </a:p>
          </p:txBody>
        </p:sp>
        <p:sp>
          <p:nvSpPr>
            <p:cNvPr id="19" name="Rectángulo 18">
              <a:extLst>
                <a:ext uri="{FF2B5EF4-FFF2-40B4-BE49-F238E27FC236}">
                  <a16:creationId xmlns:a16="http://schemas.microsoft.com/office/drawing/2014/main" id="{8DE8B54A-BA90-102D-C8A0-8C019509F253}"/>
                </a:ext>
              </a:extLst>
            </p:cNvPr>
            <p:cNvSpPr/>
            <p:nvPr/>
          </p:nvSpPr>
          <p:spPr>
            <a:xfrm>
              <a:off x="4148781" y="6105848"/>
              <a:ext cx="6890691" cy="469831"/>
            </a:xfrm>
            <a:prstGeom prst="rect">
              <a:avLst/>
            </a:prstGeom>
            <a:solidFill>
              <a:schemeClr val="accent4">
                <a:lumMod val="20000"/>
                <a:lumOff val="80000"/>
              </a:schemeClr>
            </a:solidFill>
            <a:ln>
              <a:solidFill>
                <a:srgbClr val="0D41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noProof="0" dirty="0">
                  <a:solidFill>
                    <a:schemeClr val="tx1"/>
                  </a:solidFill>
                </a:rPr>
                <a:t>NEED</a:t>
              </a:r>
              <a:r>
                <a:rPr lang="en-GB" sz="1400" noProof="0" dirty="0">
                  <a:solidFill>
                    <a:schemeClr val="tx1"/>
                  </a:solidFill>
                </a:rPr>
                <a:t> for more research with greater conceptual clarity on the nature and development of HIA and its effectiveness</a:t>
              </a:r>
              <a:endParaRPr lang="en-GB" sz="1400" b="1" u="sng" noProof="0" dirty="0">
                <a:solidFill>
                  <a:schemeClr val="tx1"/>
                </a:solidFill>
              </a:endParaRPr>
            </a:p>
          </p:txBody>
        </p:sp>
      </p:grpSp>
      <p:sp>
        <p:nvSpPr>
          <p:cNvPr id="5" name="CuadroTexto 4">
            <a:extLst>
              <a:ext uri="{FF2B5EF4-FFF2-40B4-BE49-F238E27FC236}">
                <a16:creationId xmlns:a16="http://schemas.microsoft.com/office/drawing/2014/main" id="{C9D9A794-7286-AA8C-16AE-2B6352BCDB68}"/>
              </a:ext>
            </a:extLst>
          </p:cNvPr>
          <p:cNvSpPr txBox="1"/>
          <p:nvPr/>
        </p:nvSpPr>
        <p:spPr>
          <a:xfrm>
            <a:off x="9690226" y="462368"/>
            <a:ext cx="2549096" cy="261610"/>
          </a:xfrm>
          <a:prstGeom prst="rect">
            <a:avLst/>
          </a:prstGeom>
          <a:noFill/>
        </p:spPr>
        <p:txBody>
          <a:bodyPr wrap="none" rtlCol="0">
            <a:spAutoFit/>
          </a:bodyPr>
          <a:lstStyle/>
          <a:p>
            <a:r>
              <a:rPr lang="es-ES" sz="1100" b="1" dirty="0"/>
              <a:t>(Lería-Ugarte &amp; Sastre-Riba, in Press)</a:t>
            </a:r>
          </a:p>
        </p:txBody>
      </p:sp>
    </p:spTree>
    <p:extLst>
      <p:ext uri="{BB962C8B-B14F-4D97-AF65-F5344CB8AC3E}">
        <p14:creationId xmlns:p14="http://schemas.microsoft.com/office/powerpoint/2010/main" val="4061371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C31D3-D4CB-D935-3975-1E382A2C90CB}"/>
            </a:ext>
          </a:extLst>
        </p:cNvPr>
        <p:cNvGrpSpPr/>
        <p:nvPr/>
      </p:nvGrpSpPr>
      <p:grpSpPr>
        <a:xfrm>
          <a:off x="0" y="0"/>
          <a:ext cx="0" cy="0"/>
          <a:chOff x="0" y="0"/>
          <a:chExt cx="0" cy="0"/>
        </a:xfrm>
      </p:grpSpPr>
      <p:sp>
        <p:nvSpPr>
          <p:cNvPr id="2" name="Flecha: pentágono 1">
            <a:extLst>
              <a:ext uri="{FF2B5EF4-FFF2-40B4-BE49-F238E27FC236}">
                <a16:creationId xmlns:a16="http://schemas.microsoft.com/office/drawing/2014/main" id="{D39DA43B-0EFB-D96B-FDDF-924CCD1CF4B1}"/>
              </a:ext>
            </a:extLst>
          </p:cNvPr>
          <p:cNvSpPr/>
          <p:nvPr/>
        </p:nvSpPr>
        <p:spPr>
          <a:xfrm rot="16200000">
            <a:off x="2482295" y="4712830"/>
            <a:ext cx="2880000" cy="1440000"/>
          </a:xfrm>
          <a:prstGeom prst="homePlat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 name="CuadroTexto 2">
            <a:extLst>
              <a:ext uri="{FF2B5EF4-FFF2-40B4-BE49-F238E27FC236}">
                <a16:creationId xmlns:a16="http://schemas.microsoft.com/office/drawing/2014/main" id="{19832FD2-59DF-B2D5-8ED9-3A6927BFE118}"/>
              </a:ext>
            </a:extLst>
          </p:cNvPr>
          <p:cNvSpPr txBox="1"/>
          <p:nvPr/>
        </p:nvSpPr>
        <p:spPr>
          <a:xfrm>
            <a:off x="3665654" y="5017331"/>
            <a:ext cx="513282" cy="830997"/>
          </a:xfrm>
          <a:prstGeom prst="rect">
            <a:avLst/>
          </a:prstGeom>
          <a:noFill/>
        </p:spPr>
        <p:txBody>
          <a:bodyPr wrap="none" rtlCol="0">
            <a:spAutoFit/>
          </a:bodyPr>
          <a:lstStyle/>
          <a:p>
            <a:r>
              <a:rPr lang="en-GB" sz="4800" noProof="0" dirty="0">
                <a:solidFill>
                  <a:srgbClr val="FFFFFF"/>
                </a:solidFill>
              </a:rPr>
              <a:t>2</a:t>
            </a:r>
          </a:p>
        </p:txBody>
      </p:sp>
      <p:sp>
        <p:nvSpPr>
          <p:cNvPr id="4" name="CuadroTexto 3">
            <a:extLst>
              <a:ext uri="{FF2B5EF4-FFF2-40B4-BE49-F238E27FC236}">
                <a16:creationId xmlns:a16="http://schemas.microsoft.com/office/drawing/2014/main" id="{D573C6A2-3ABF-BB58-033D-57BAC335C71D}"/>
              </a:ext>
            </a:extLst>
          </p:cNvPr>
          <p:cNvSpPr txBox="1"/>
          <p:nvPr/>
        </p:nvSpPr>
        <p:spPr>
          <a:xfrm>
            <a:off x="2409600" y="601808"/>
            <a:ext cx="7372800" cy="1077218"/>
          </a:xfrm>
          <a:prstGeom prst="rect">
            <a:avLst/>
          </a:prstGeom>
          <a:noFill/>
        </p:spPr>
        <p:txBody>
          <a:bodyPr wrap="square" rtlCol="0">
            <a:spAutoFit/>
          </a:bodyPr>
          <a:lstStyle/>
          <a:p>
            <a:pPr algn="ctr"/>
            <a:r>
              <a:rPr lang="en-GB" sz="3200" noProof="0" dirty="0"/>
              <a:t>The </a:t>
            </a:r>
            <a:r>
              <a:rPr lang="en-GB" sz="3200" b="1" noProof="0" dirty="0">
                <a:solidFill>
                  <a:srgbClr val="104862"/>
                </a:solidFill>
              </a:rPr>
              <a:t>educational system</a:t>
            </a:r>
            <a:r>
              <a:rPr lang="en-GB" sz="3200" b="1" noProof="0" dirty="0"/>
              <a:t> </a:t>
            </a:r>
            <a:r>
              <a:rPr lang="en-GB" sz="3200" noProof="0" dirty="0"/>
              <a:t>in Spain and its approach to giftedness and talent</a:t>
            </a:r>
          </a:p>
        </p:txBody>
      </p:sp>
      <p:sp>
        <p:nvSpPr>
          <p:cNvPr id="5" name="CuadroTexto 4">
            <a:extLst>
              <a:ext uri="{FF2B5EF4-FFF2-40B4-BE49-F238E27FC236}">
                <a16:creationId xmlns:a16="http://schemas.microsoft.com/office/drawing/2014/main" id="{F3F44B3A-11CD-3BF3-40A4-A76CBDDA5C16}"/>
              </a:ext>
            </a:extLst>
          </p:cNvPr>
          <p:cNvSpPr txBox="1"/>
          <p:nvPr/>
        </p:nvSpPr>
        <p:spPr>
          <a:xfrm>
            <a:off x="11510211" y="6386699"/>
            <a:ext cx="503225" cy="369332"/>
          </a:xfrm>
          <a:prstGeom prst="rect">
            <a:avLst/>
          </a:prstGeom>
          <a:noFill/>
        </p:spPr>
        <p:txBody>
          <a:bodyPr wrap="square" rtlCol="0">
            <a:spAutoFit/>
          </a:bodyPr>
          <a:lstStyle/>
          <a:p>
            <a:pPr algn="ctr"/>
            <a:r>
              <a:rPr lang="en-GB" noProof="0" dirty="0">
                <a:solidFill>
                  <a:schemeClr val="tx2">
                    <a:lumMod val="75000"/>
                    <a:lumOff val="25000"/>
                  </a:schemeClr>
                </a:solidFill>
              </a:rPr>
              <a:t>9</a:t>
            </a:r>
            <a:endParaRPr lang="en-GB" sz="4400" noProof="0" dirty="0">
              <a:solidFill>
                <a:schemeClr val="tx2">
                  <a:lumMod val="75000"/>
                  <a:lumOff val="25000"/>
                </a:schemeClr>
              </a:solidFill>
            </a:endParaRPr>
          </a:p>
        </p:txBody>
      </p:sp>
    </p:spTree>
    <p:extLst>
      <p:ext uri="{BB962C8B-B14F-4D97-AF65-F5344CB8AC3E}">
        <p14:creationId xmlns:p14="http://schemas.microsoft.com/office/powerpoint/2010/main" val="321305244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63fba6f1-aff4-4b79-8885-6d979e1ad1b9}" enabled="1" method="Standard" siteId="{1c970947-1e9c-4245-bea0-b5ce2a77773b}" contentBits="0" removed="0"/>
</clbl:labelList>
</file>

<file path=docProps/app.xml><?xml version="1.0" encoding="utf-8"?>
<Properties xmlns="http://schemas.openxmlformats.org/officeDocument/2006/extended-properties" xmlns:vt="http://schemas.openxmlformats.org/officeDocument/2006/docPropsVTypes">
  <TotalTime>1580</TotalTime>
  <Words>1479</Words>
  <Application>Microsoft Office PowerPoint</Application>
  <PresentationFormat>Panorámica</PresentationFormat>
  <Paragraphs>207</Paragraphs>
  <Slides>20</Slides>
  <Notes>3</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20</vt:i4>
      </vt:variant>
    </vt:vector>
  </HeadingPairs>
  <TitlesOfParts>
    <vt:vector size="27" baseType="lpstr">
      <vt:lpstr>Aptos</vt:lpstr>
      <vt:lpstr>Aptos Display</vt:lpstr>
      <vt:lpstr>Arial</vt:lpstr>
      <vt:lpstr>Courier New</vt:lpstr>
      <vt:lpstr>Symbol</vt:lpstr>
      <vt:lpstr>Wingdings</vt:lpstr>
      <vt:lpstr>Tema de Office</vt:lpstr>
      <vt:lpstr>Educational intervention for students with High Intellectual Ability:  Development of cognitive, academic, and socioemotional skills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Diego Leria Ugarte</dc:creator>
  <cp:lastModifiedBy>Diego Leria Ugarte</cp:lastModifiedBy>
  <cp:revision>148</cp:revision>
  <dcterms:created xsi:type="dcterms:W3CDTF">2026-05-14T08:57:31Z</dcterms:created>
  <dcterms:modified xsi:type="dcterms:W3CDTF">2026-06-02T12:08:49Z</dcterms:modified>
</cp:coreProperties>
</file>